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3"/>
  </p:notesMasterIdLst>
  <p:sldIdLst>
    <p:sldId id="322" r:id="rId5"/>
    <p:sldId id="403" r:id="rId6"/>
    <p:sldId id="351" r:id="rId7"/>
    <p:sldId id="276" r:id="rId8"/>
    <p:sldId id="2147482610" r:id="rId9"/>
    <p:sldId id="2147482622" r:id="rId10"/>
    <p:sldId id="2147482619" r:id="rId11"/>
    <p:sldId id="2147482621" r:id="rId12"/>
    <p:sldId id="2147482623" r:id="rId13"/>
    <p:sldId id="2147482624" r:id="rId14"/>
    <p:sldId id="2147482616" r:id="rId15"/>
    <p:sldId id="2147482618" r:id="rId16"/>
    <p:sldId id="2147482617" r:id="rId17"/>
    <p:sldId id="2147482620" r:id="rId18"/>
    <p:sldId id="2147482625" r:id="rId19"/>
    <p:sldId id="2147482626" r:id="rId20"/>
    <p:sldId id="2147482627" r:id="rId21"/>
    <p:sldId id="2147482615" r:id="rId22"/>
  </p:sldIdLst>
  <p:sldSz cx="32918400" cy="21945600"/>
  <p:notesSz cx="7099300" cy="9385300"/>
  <p:defaultTextStyle>
    <a:defPPr>
      <a:defRPr lang="en-US"/>
    </a:defPPr>
    <a:lvl1pPr marL="0" algn="l" defTabSz="2633302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1pPr>
    <a:lvl2pPr marL="1316652" algn="l" defTabSz="2633302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2pPr>
    <a:lvl3pPr marL="2633302" algn="l" defTabSz="2633302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3pPr>
    <a:lvl4pPr marL="3949955" algn="l" defTabSz="2633302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4pPr>
    <a:lvl5pPr marL="5266607" algn="l" defTabSz="2633302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5pPr>
    <a:lvl6pPr marL="6583260" algn="l" defTabSz="2633302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6pPr>
    <a:lvl7pPr marL="7899909" algn="l" defTabSz="2633302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7pPr>
    <a:lvl8pPr marL="9216562" algn="l" defTabSz="2633302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8pPr>
    <a:lvl9pPr marL="10533214" algn="l" defTabSz="2633302" rtl="0" eaLnBrk="1" latinLnBrk="0" hangingPunct="1">
      <a:defRPr sz="518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912" userDrawn="1">
          <p15:clr>
            <a:srgbClr val="A4A3A4"/>
          </p15:clr>
        </p15:guide>
        <p15:guide id="2" pos="10368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5DABE7A-ACE9-44B1-5C25-0E09C53F2A98}" name="Dyson, Wendy E" initials="WD" userId="S::Wendy.Dyson@atkinsrealis.com::3a79cca5-a704-4abf-a20d-cc7d3a64e667" providerId="AD"/>
  <p188:author id="{35985982-694B-66C5-E513-E80004F3E818}" name="Guo, Jerry" initials="GJ" userId="S::Jerry.Guo@atkinsglobal.com::33d27cd5-77c1-4d2b-9fa4-215ddc34d7b8" providerId="AD"/>
  <p188:author id="{EE09868D-9B5F-4723-1D57-6D4D90087300}" name="Allen, Meredith" initials="AM" userId="S::meredith.allen@aecom.com::178953a1-9809-491f-b7d2-21fe0d031688" providerId="AD"/>
  <p188:author id="{4833959C-1A91-4C98-2EB7-B35F29301989}" name="Caldwell, Aaron" initials="CA" userId="S::aaron.caldwell@aecom.com::382bb5a0-6259-4416-863d-4aa10b399f4f" providerId="AD"/>
  <p188:author id="{241A68D1-8B95-AB67-3F33-C6546CC9E8DA}" name="Majeski, Nicole" initials="MN" userId="S::nicole.majeski@atkinsrealis.com::fe4aba22-b910-43f6-9eac-b68a28b3f568" providerId="AD"/>
  <p188:author id="{6B6488D1-29EB-BED6-39C4-A88BB94E46EE}" name="Morgan, Ashlyn M" initials="MAM" userId="S::Ashlyn.Morgan@atkinsglobal.com::7b1a442d-7bf2-4cbf-82fc-a5a7f363eafa" providerId="AD"/>
  <p188:author id="{002A9BFE-DE14-2396-FB1C-2BDD40C094CD}" name="Harris, Darren S" initials="DH" userId="S::01021827@dot.ga.gov::732bcb20-d90f-4635-92d1-8f0f2349bbad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urch, Max" initials="BM" lastIdx="6" clrIdx="0">
    <p:extLst>
      <p:ext uri="{19B8F6BF-5375-455C-9EA6-DF929625EA0E}">
        <p15:presenceInfo xmlns:p15="http://schemas.microsoft.com/office/powerpoint/2012/main" userId="S::Max.Burch@aecom.com::84ec116e-95f6-4d24-8525-fde3a390118f" providerId="AD"/>
      </p:ext>
    </p:extLst>
  </p:cmAuthor>
  <p:cmAuthor id="2" name="Allen, Meredith" initials="AM" lastIdx="11" clrIdx="1">
    <p:extLst>
      <p:ext uri="{19B8F6BF-5375-455C-9EA6-DF929625EA0E}">
        <p15:presenceInfo xmlns:p15="http://schemas.microsoft.com/office/powerpoint/2012/main" userId="S::meredith.allen@aecom.com::178953a1-9809-491f-b7d2-21fe0d031688" providerId="AD"/>
      </p:ext>
    </p:extLst>
  </p:cmAuthor>
  <p:cmAuthor id="3" name="Dawood, Laura" initials="DL" lastIdx="3" clrIdx="2">
    <p:extLst>
      <p:ext uri="{19B8F6BF-5375-455C-9EA6-DF929625EA0E}">
        <p15:presenceInfo xmlns:p15="http://schemas.microsoft.com/office/powerpoint/2012/main" userId="S::Laura.Dawood@aecom.com::d9f3618e-c892-4eb2-8c7f-e790bbaa7121" providerId="AD"/>
      </p:ext>
    </p:extLst>
  </p:cmAuthor>
  <p:cmAuthor id="4" name="Queen, Carly" initials="QC" lastIdx="1" clrIdx="3">
    <p:extLst>
      <p:ext uri="{19B8F6BF-5375-455C-9EA6-DF929625EA0E}">
        <p15:presenceInfo xmlns:p15="http://schemas.microsoft.com/office/powerpoint/2012/main" userId="S::carly.queen@aecom.com::1ec120b9-1139-47ca-a430-0dced09f0c7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5594"/>
    <a:srgbClr val="12784B"/>
    <a:srgbClr val="CFE2F3"/>
    <a:srgbClr val="FF9900"/>
    <a:srgbClr val="00EA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EB25E5-E9CC-4C5C-9B2D-118141F46366}" v="1" dt="2026-09-09T14:20:59.6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97" autoAdjust="0"/>
    <p:restoredTop sz="91562" autoAdjust="0"/>
  </p:normalViewPr>
  <p:slideViewPr>
    <p:cSldViewPr snapToGrid="0">
      <p:cViewPr varScale="1">
        <p:scale>
          <a:sx n="14" d="100"/>
          <a:sy n="14" d="100"/>
        </p:scale>
        <p:origin x="1183" y="58"/>
      </p:cViewPr>
      <p:guideLst>
        <p:guide orient="horz" pos="6912"/>
        <p:guide pos="10368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nezevich, Ronald" userId="7c128f3a-1385-4f9f-a2e3-618555d27044" providerId="ADAL" clId="{015CECF6-ED7D-418C-8EB8-0FA5FE88026E}"/>
    <pc:docChg chg="undo custSel modSld">
      <pc:chgData name="Knezevich, Ronald" userId="7c128f3a-1385-4f9f-a2e3-618555d27044" providerId="ADAL" clId="{015CECF6-ED7D-418C-8EB8-0FA5FE88026E}" dt="2026-09-09T14:26:27.821" v="222" actId="403"/>
      <pc:docMkLst>
        <pc:docMk/>
      </pc:docMkLst>
      <pc:sldChg chg="modSp mod">
        <pc:chgData name="Knezevich, Ronald" userId="7c128f3a-1385-4f9f-a2e3-618555d27044" providerId="ADAL" clId="{015CECF6-ED7D-418C-8EB8-0FA5FE88026E}" dt="2026-09-09T14:21:34.801" v="63" actId="207"/>
        <pc:sldMkLst>
          <pc:docMk/>
          <pc:sldMk cId="632107377" sldId="276"/>
        </pc:sldMkLst>
        <pc:spChg chg="mod">
          <ac:chgData name="Knezevich, Ronald" userId="7c128f3a-1385-4f9f-a2e3-618555d27044" providerId="ADAL" clId="{015CECF6-ED7D-418C-8EB8-0FA5FE88026E}" dt="2026-09-09T14:21:34.801" v="63" actId="207"/>
          <ac:spMkLst>
            <pc:docMk/>
            <pc:sldMk cId="632107377" sldId="276"/>
            <ac:spMk id="2" creationId="{AC6AFCCD-4579-7C6F-075B-BF93F86EAAC2}"/>
          </ac:spMkLst>
        </pc:spChg>
      </pc:sldChg>
      <pc:sldChg chg="modSp mod">
        <pc:chgData name="Knezevich, Ronald" userId="7c128f3a-1385-4f9f-a2e3-618555d27044" providerId="ADAL" clId="{015CECF6-ED7D-418C-8EB8-0FA5FE88026E}" dt="2026-09-09T14:20:41.203" v="61" actId="20577"/>
        <pc:sldMkLst>
          <pc:docMk/>
          <pc:sldMk cId="3916447737" sldId="403"/>
        </pc:sldMkLst>
        <pc:spChg chg="mod">
          <ac:chgData name="Knezevich, Ronald" userId="7c128f3a-1385-4f9f-a2e3-618555d27044" providerId="ADAL" clId="{015CECF6-ED7D-418C-8EB8-0FA5FE88026E}" dt="2026-09-09T14:20:41.203" v="61" actId="20577"/>
          <ac:spMkLst>
            <pc:docMk/>
            <pc:sldMk cId="3916447737" sldId="403"/>
            <ac:spMk id="4" creationId="{F3145CDC-F986-B09C-4B77-EC6855FA3EDD}"/>
          </ac:spMkLst>
        </pc:spChg>
        <pc:spChg chg="mod">
          <ac:chgData name="Knezevich, Ronald" userId="7c128f3a-1385-4f9f-a2e3-618555d27044" providerId="ADAL" clId="{015CECF6-ED7D-418C-8EB8-0FA5FE88026E}" dt="2026-09-09T14:20:34.383" v="34" actId="20577"/>
          <ac:spMkLst>
            <pc:docMk/>
            <pc:sldMk cId="3916447737" sldId="403"/>
            <ac:spMk id="13" creationId="{98DB2276-1B11-167E-5CE4-66491DD0619E}"/>
          </ac:spMkLst>
        </pc:spChg>
      </pc:sldChg>
      <pc:sldChg chg="modSp mod">
        <pc:chgData name="Knezevich, Ronald" userId="7c128f3a-1385-4f9f-a2e3-618555d27044" providerId="ADAL" clId="{015CECF6-ED7D-418C-8EB8-0FA5FE88026E}" dt="2026-09-09T14:23:57.502" v="122" actId="2710"/>
        <pc:sldMkLst>
          <pc:docMk/>
          <pc:sldMk cId="1842567875" sldId="2147482619"/>
        </pc:sldMkLst>
        <pc:spChg chg="mod">
          <ac:chgData name="Knezevich, Ronald" userId="7c128f3a-1385-4f9f-a2e3-618555d27044" providerId="ADAL" clId="{015CECF6-ED7D-418C-8EB8-0FA5FE88026E}" dt="2026-09-09T14:23:57.502" v="122" actId="2710"/>
          <ac:spMkLst>
            <pc:docMk/>
            <pc:sldMk cId="1842567875" sldId="2147482619"/>
            <ac:spMk id="6" creationId="{A7A1F435-F1A6-2665-F551-4C3D1D69BAD6}"/>
          </ac:spMkLst>
        </pc:spChg>
      </pc:sldChg>
      <pc:sldChg chg="modSp mod">
        <pc:chgData name="Knezevich, Ronald" userId="7c128f3a-1385-4f9f-a2e3-618555d27044" providerId="ADAL" clId="{015CECF6-ED7D-418C-8EB8-0FA5FE88026E}" dt="2026-09-09T14:24:52.426" v="220" actId="6549"/>
        <pc:sldMkLst>
          <pc:docMk/>
          <pc:sldMk cId="1053916444" sldId="2147482621"/>
        </pc:sldMkLst>
        <pc:spChg chg="mod">
          <ac:chgData name="Knezevich, Ronald" userId="7c128f3a-1385-4f9f-a2e3-618555d27044" providerId="ADAL" clId="{015CECF6-ED7D-418C-8EB8-0FA5FE88026E}" dt="2026-09-09T14:24:07.570" v="123" actId="20577"/>
          <ac:spMkLst>
            <pc:docMk/>
            <pc:sldMk cId="1053916444" sldId="2147482621"/>
            <ac:spMk id="5" creationId="{A9B87362-56AD-5BE9-6459-825AB097E52F}"/>
          </ac:spMkLst>
        </pc:spChg>
        <pc:spChg chg="mod">
          <ac:chgData name="Knezevich, Ronald" userId="7c128f3a-1385-4f9f-a2e3-618555d27044" providerId="ADAL" clId="{015CECF6-ED7D-418C-8EB8-0FA5FE88026E}" dt="2026-09-09T14:24:52.426" v="220" actId="6549"/>
          <ac:spMkLst>
            <pc:docMk/>
            <pc:sldMk cId="1053916444" sldId="2147482621"/>
            <ac:spMk id="8" creationId="{0B29BAE1-B208-8975-B27B-EC089AC5445A}"/>
          </ac:spMkLst>
        </pc:spChg>
      </pc:sldChg>
      <pc:sldChg chg="modSp mod">
        <pc:chgData name="Knezevich, Ronald" userId="7c128f3a-1385-4f9f-a2e3-618555d27044" providerId="ADAL" clId="{015CECF6-ED7D-418C-8EB8-0FA5FE88026E}" dt="2026-09-09T14:22:47.950" v="73" actId="20577"/>
        <pc:sldMkLst>
          <pc:docMk/>
          <pc:sldMk cId="3836685129" sldId="2147482622"/>
        </pc:sldMkLst>
        <pc:spChg chg="mod">
          <ac:chgData name="Knezevich, Ronald" userId="7c128f3a-1385-4f9f-a2e3-618555d27044" providerId="ADAL" clId="{015CECF6-ED7D-418C-8EB8-0FA5FE88026E}" dt="2026-09-09T14:22:24.493" v="65" actId="403"/>
          <ac:spMkLst>
            <pc:docMk/>
            <pc:sldMk cId="3836685129" sldId="2147482622"/>
            <ac:spMk id="3" creationId="{E3EDB7E7-141D-0349-AB5A-E85F074743C8}"/>
          </ac:spMkLst>
        </pc:spChg>
        <pc:spChg chg="mod">
          <ac:chgData name="Knezevich, Ronald" userId="7c128f3a-1385-4f9f-a2e3-618555d27044" providerId="ADAL" clId="{015CECF6-ED7D-418C-8EB8-0FA5FE88026E}" dt="2026-09-09T14:22:47.950" v="73" actId="20577"/>
          <ac:spMkLst>
            <pc:docMk/>
            <pc:sldMk cId="3836685129" sldId="2147482622"/>
            <ac:spMk id="6" creationId="{A49DEE1F-7DE2-0842-8C2E-03B62A45F7EF}"/>
          </ac:spMkLst>
        </pc:spChg>
      </pc:sldChg>
      <pc:sldChg chg="modSp mod">
        <pc:chgData name="Knezevich, Ronald" userId="7c128f3a-1385-4f9f-a2e3-618555d27044" providerId="ADAL" clId="{015CECF6-ED7D-418C-8EB8-0FA5FE88026E}" dt="2026-09-09T14:26:27.821" v="222" actId="403"/>
        <pc:sldMkLst>
          <pc:docMk/>
          <pc:sldMk cId="4004024074" sldId="2147482623"/>
        </pc:sldMkLst>
        <pc:spChg chg="mod">
          <ac:chgData name="Knezevich, Ronald" userId="7c128f3a-1385-4f9f-a2e3-618555d27044" providerId="ADAL" clId="{015CECF6-ED7D-418C-8EB8-0FA5FE88026E}" dt="2026-09-09T14:26:27.821" v="222" actId="403"/>
          <ac:spMkLst>
            <pc:docMk/>
            <pc:sldMk cId="4004024074" sldId="2147482623"/>
            <ac:spMk id="4" creationId="{F456A720-3A3F-21E9-CAFE-F487AAB9ACF4}"/>
          </ac:spMkLst>
        </pc:spChg>
      </pc:sldChg>
      <pc:sldChg chg="modSp">
        <pc:chgData name="Knezevich, Ronald" userId="7c128f3a-1385-4f9f-a2e3-618555d27044" providerId="ADAL" clId="{015CECF6-ED7D-418C-8EB8-0FA5FE88026E}" dt="2026-09-09T14:20:59.654" v="62"/>
        <pc:sldMkLst>
          <pc:docMk/>
          <pc:sldMk cId="426653183" sldId="2147482627"/>
        </pc:sldMkLst>
        <pc:spChg chg="mod">
          <ac:chgData name="Knezevich, Ronald" userId="7c128f3a-1385-4f9f-a2e3-618555d27044" providerId="ADAL" clId="{015CECF6-ED7D-418C-8EB8-0FA5FE88026E}" dt="2026-09-09T14:20:59.654" v="62"/>
          <ac:spMkLst>
            <pc:docMk/>
            <pc:sldMk cId="426653183" sldId="2147482627"/>
            <ac:spMk id="4" creationId="{3904BB8D-0200-EB9D-4196-090C76DFEB7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470895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470895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r">
              <a:defRPr sz="1200"/>
            </a:lvl1pPr>
          </a:lstStyle>
          <a:p>
            <a:fld id="{28804E47-9680-43BD-92EE-15D144EB74C5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4750" y="1173163"/>
            <a:ext cx="4749800" cy="31670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92" tIns="47096" rIns="94192" bIns="4709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516676"/>
            <a:ext cx="5679440" cy="3695462"/>
          </a:xfrm>
          <a:prstGeom prst="rect">
            <a:avLst/>
          </a:prstGeom>
        </p:spPr>
        <p:txBody>
          <a:bodyPr vert="horz" lIns="94192" tIns="47096" rIns="94192" bIns="4709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4407"/>
            <a:ext cx="3076363" cy="470894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8914407"/>
            <a:ext cx="3076363" cy="470894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r">
              <a:defRPr sz="1200"/>
            </a:lvl1pPr>
          </a:lstStyle>
          <a:p>
            <a:fld id="{4891396D-CB1D-421E-BA7F-FA73D302716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800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633302" rtl="0" eaLnBrk="1" latinLnBrk="0" hangingPunct="1">
      <a:defRPr sz="3456" kern="1200">
        <a:solidFill>
          <a:schemeClr val="tx1"/>
        </a:solidFill>
        <a:latin typeface="+mn-lt"/>
        <a:ea typeface="+mn-ea"/>
        <a:cs typeface="+mn-cs"/>
      </a:defRPr>
    </a:lvl1pPr>
    <a:lvl2pPr marL="1316652" algn="l" defTabSz="2633302" rtl="0" eaLnBrk="1" latinLnBrk="0" hangingPunct="1">
      <a:defRPr sz="3456" kern="1200">
        <a:solidFill>
          <a:schemeClr val="tx1"/>
        </a:solidFill>
        <a:latin typeface="+mn-lt"/>
        <a:ea typeface="+mn-ea"/>
        <a:cs typeface="+mn-cs"/>
      </a:defRPr>
    </a:lvl2pPr>
    <a:lvl3pPr marL="2633302" algn="l" defTabSz="2633302" rtl="0" eaLnBrk="1" latinLnBrk="0" hangingPunct="1">
      <a:defRPr sz="3456" kern="1200">
        <a:solidFill>
          <a:schemeClr val="tx1"/>
        </a:solidFill>
        <a:latin typeface="+mn-lt"/>
        <a:ea typeface="+mn-ea"/>
        <a:cs typeface="+mn-cs"/>
      </a:defRPr>
    </a:lvl3pPr>
    <a:lvl4pPr marL="3949955" algn="l" defTabSz="2633302" rtl="0" eaLnBrk="1" latinLnBrk="0" hangingPunct="1">
      <a:defRPr sz="3456" kern="1200">
        <a:solidFill>
          <a:schemeClr val="tx1"/>
        </a:solidFill>
        <a:latin typeface="+mn-lt"/>
        <a:ea typeface="+mn-ea"/>
        <a:cs typeface="+mn-cs"/>
      </a:defRPr>
    </a:lvl4pPr>
    <a:lvl5pPr marL="5266607" algn="l" defTabSz="2633302" rtl="0" eaLnBrk="1" latinLnBrk="0" hangingPunct="1">
      <a:defRPr sz="3456" kern="1200">
        <a:solidFill>
          <a:schemeClr val="tx1"/>
        </a:solidFill>
        <a:latin typeface="+mn-lt"/>
        <a:ea typeface="+mn-ea"/>
        <a:cs typeface="+mn-cs"/>
      </a:defRPr>
    </a:lvl5pPr>
    <a:lvl6pPr marL="6583260" algn="l" defTabSz="2633302" rtl="0" eaLnBrk="1" latinLnBrk="0" hangingPunct="1">
      <a:defRPr sz="3456" kern="1200">
        <a:solidFill>
          <a:schemeClr val="tx1"/>
        </a:solidFill>
        <a:latin typeface="+mn-lt"/>
        <a:ea typeface="+mn-ea"/>
        <a:cs typeface="+mn-cs"/>
      </a:defRPr>
    </a:lvl6pPr>
    <a:lvl7pPr marL="7899909" algn="l" defTabSz="2633302" rtl="0" eaLnBrk="1" latinLnBrk="0" hangingPunct="1">
      <a:defRPr sz="3456" kern="1200">
        <a:solidFill>
          <a:schemeClr val="tx1"/>
        </a:solidFill>
        <a:latin typeface="+mn-lt"/>
        <a:ea typeface="+mn-ea"/>
        <a:cs typeface="+mn-cs"/>
      </a:defRPr>
    </a:lvl7pPr>
    <a:lvl8pPr marL="9216562" algn="l" defTabSz="2633302" rtl="0" eaLnBrk="1" latinLnBrk="0" hangingPunct="1">
      <a:defRPr sz="3456" kern="1200">
        <a:solidFill>
          <a:schemeClr val="tx1"/>
        </a:solidFill>
        <a:latin typeface="+mn-lt"/>
        <a:ea typeface="+mn-ea"/>
        <a:cs typeface="+mn-cs"/>
      </a:defRPr>
    </a:lvl8pPr>
    <a:lvl9pPr marL="10533214" algn="l" defTabSz="2633302" rtl="0" eaLnBrk="1" latinLnBrk="0" hangingPunct="1">
      <a:defRPr sz="345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457794-104A-52A0-AC94-A41E108AF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7E055E-D1DA-4CC4-F6FD-6588D17011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74750" y="1173163"/>
            <a:ext cx="4749800" cy="3167062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83F12C-1A04-EFD8-86C7-9FF598AA7B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CF2685-20C4-3AE9-8CD3-7368C0D188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2712740">
              <a:defRPr/>
            </a:pPr>
            <a:fld id="{F7384E6C-2E62-4F56-A48C-403B31D219E8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2712740">
                <a:defRPr/>
              </a:pPr>
              <a:t>1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6827695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6ADAF6-026B-458C-84BD-9E332B6E701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7002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E27D4F-92EB-F6B8-830E-DF5C11ED40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EA912D-C553-93B0-1D6F-F7587DF44A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566EC1-9717-BE63-2C23-561C4A42F0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07D002-B398-A9B8-2447-4CDF504370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63CB69-4888-304C-877B-D08C9834618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3837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00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91396D-CB1D-421E-BA7F-FA73D3027167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5525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F8962-313E-38B6-FF90-54BD75279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E2C18D-2223-06FB-58C7-43F010FEF3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47A8E5-3A2B-A368-4638-E03E2F31DC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8D3FF7-8C66-2645-ABFF-B44B9F4FCE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6ADAF6-026B-458C-84BD-9E332B6E701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6715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00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91396D-CB1D-421E-BA7F-FA73D3027167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797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4114800" y="9184641"/>
            <a:ext cx="24688800" cy="2169162"/>
          </a:xfrm>
          <a:prstGeom prst="rect">
            <a:avLst/>
          </a:prstGeom>
        </p:spPr>
        <p:txBody>
          <a:bodyPr anchor="b"/>
          <a:lstStyle>
            <a:lvl1pPr algn="ctr">
              <a:defRPr sz="7746" baseline="0"/>
            </a:lvl1pPr>
          </a:lstStyle>
          <a:p>
            <a:r>
              <a:rPr lang="en-US" dirty="0"/>
              <a:t>Cover Slide Option #1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14800" y="11567162"/>
            <a:ext cx="24688800" cy="135635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101"/>
            </a:lvl1pPr>
            <a:lvl2pPr marL="1041644" indent="0" algn="ctr">
              <a:buNone/>
              <a:defRPr sz="4558"/>
            </a:lvl2pPr>
            <a:lvl3pPr marL="2083285" indent="0" algn="ctr">
              <a:buNone/>
              <a:defRPr sz="4101"/>
            </a:lvl3pPr>
            <a:lvl4pPr marL="3124929" indent="0" algn="ctr">
              <a:buNone/>
              <a:defRPr sz="3645"/>
            </a:lvl4pPr>
            <a:lvl5pPr marL="4166567" indent="0" algn="ctr">
              <a:buNone/>
              <a:defRPr sz="3645"/>
            </a:lvl5pPr>
            <a:lvl6pPr marL="5208211" indent="0" algn="ctr">
              <a:buNone/>
              <a:defRPr sz="3645"/>
            </a:lvl6pPr>
            <a:lvl7pPr marL="6249852" indent="0" algn="ctr">
              <a:buNone/>
              <a:defRPr sz="3645"/>
            </a:lvl7pPr>
            <a:lvl8pPr marL="7291496" indent="0" algn="ctr">
              <a:buNone/>
              <a:defRPr sz="3645"/>
            </a:lvl8pPr>
            <a:lvl9pPr marL="8333137" indent="0" algn="ctr">
              <a:buNone/>
              <a:defRPr sz="3645"/>
            </a:lvl9pPr>
          </a:lstStyle>
          <a:p>
            <a:r>
              <a:rPr lang="en-US" dirty="0"/>
              <a:t>Subhead goes here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0084E62-07E1-14FF-AC81-98EBC9FC328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AtkinsRéalis - Baseline / Référence</a:t>
            </a:r>
          </a:p>
        </p:txBody>
      </p:sp>
    </p:spTree>
    <p:extLst>
      <p:ext uri="{BB962C8B-B14F-4D97-AF65-F5344CB8AC3E}">
        <p14:creationId xmlns:p14="http://schemas.microsoft.com/office/powerpoint/2010/main" val="834498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263140" y="20340334"/>
            <a:ext cx="7406640" cy="1168400"/>
          </a:xfrm>
          <a:prstGeom prst="rect">
            <a:avLst/>
          </a:prstGeom>
        </p:spPr>
        <p:txBody>
          <a:bodyPr/>
          <a:lstStyle/>
          <a:p>
            <a:fld id="{348EAB29-8E02-43FA-89B1-8C6BA1E3DBD1}" type="datetimeFigureOut">
              <a:rPr lang="en-US" smtClean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904220" y="20340334"/>
            <a:ext cx="11109960" cy="1168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AtkinsRéalis - Baseline / Référence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248620" y="20340334"/>
            <a:ext cx="7406640" cy="1168400"/>
          </a:xfrm>
          <a:prstGeom prst="rect">
            <a:avLst/>
          </a:prstGeom>
        </p:spPr>
        <p:txBody>
          <a:bodyPr/>
          <a:lstStyle/>
          <a:p>
            <a:fld id="{CBFAC968-99DC-4A50-9679-463617D7C68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4114800" y="9184641"/>
            <a:ext cx="24688800" cy="2169162"/>
          </a:xfrm>
          <a:prstGeom prst="rect">
            <a:avLst/>
          </a:prstGeom>
        </p:spPr>
        <p:txBody>
          <a:bodyPr anchor="b"/>
          <a:lstStyle>
            <a:lvl1pPr algn="ctr">
              <a:defRPr sz="7746" baseline="0"/>
            </a:lvl1pPr>
          </a:lstStyle>
          <a:p>
            <a:r>
              <a:rPr lang="en-US" dirty="0"/>
              <a:t>Cover Slide Option #1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14800" y="11567162"/>
            <a:ext cx="24688800" cy="135635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101"/>
            </a:lvl1pPr>
            <a:lvl2pPr marL="1041644" indent="0" algn="ctr">
              <a:buNone/>
              <a:defRPr sz="4558"/>
            </a:lvl2pPr>
            <a:lvl3pPr marL="2083285" indent="0" algn="ctr">
              <a:buNone/>
              <a:defRPr sz="4101"/>
            </a:lvl3pPr>
            <a:lvl4pPr marL="3124929" indent="0" algn="ctr">
              <a:buNone/>
              <a:defRPr sz="3645"/>
            </a:lvl4pPr>
            <a:lvl5pPr marL="4166567" indent="0" algn="ctr">
              <a:buNone/>
              <a:defRPr sz="3645"/>
            </a:lvl5pPr>
            <a:lvl6pPr marL="5208211" indent="0" algn="ctr">
              <a:buNone/>
              <a:defRPr sz="3645"/>
            </a:lvl6pPr>
            <a:lvl7pPr marL="6249852" indent="0" algn="ctr">
              <a:buNone/>
              <a:defRPr sz="3645"/>
            </a:lvl7pPr>
            <a:lvl8pPr marL="7291496" indent="0" algn="ctr">
              <a:buNone/>
              <a:defRPr sz="3645"/>
            </a:lvl8pPr>
            <a:lvl9pPr marL="8333137" indent="0" algn="ctr">
              <a:buNone/>
              <a:defRPr sz="3645"/>
            </a:lvl9pPr>
          </a:lstStyle>
          <a:p>
            <a:r>
              <a:rPr lang="en-US" dirty="0"/>
              <a:t>Subhead goes here</a:t>
            </a:r>
          </a:p>
        </p:txBody>
      </p:sp>
    </p:spTree>
    <p:extLst>
      <p:ext uri="{BB962C8B-B14F-4D97-AF65-F5344CB8AC3E}">
        <p14:creationId xmlns:p14="http://schemas.microsoft.com/office/powerpoint/2010/main" val="3767587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 userDrawn="1"/>
        </p:nvSpPr>
        <p:spPr>
          <a:xfrm>
            <a:off x="10698489" y="731514"/>
            <a:ext cx="21396963" cy="731520"/>
          </a:xfrm>
          <a:custGeom>
            <a:avLst/>
            <a:gdLst/>
            <a:ahLst/>
            <a:cxnLst/>
            <a:rect l="l" t="t" r="r" b="b"/>
            <a:pathLst>
              <a:path w="961389" h="228600">
                <a:moveTo>
                  <a:pt x="0" y="228600"/>
                </a:moveTo>
                <a:lnTo>
                  <a:pt x="960983" y="228600"/>
                </a:lnTo>
                <a:lnTo>
                  <a:pt x="960983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035594"/>
          </a:solidFill>
        </p:spPr>
        <p:txBody>
          <a:bodyPr wrap="square" lIns="0" tIns="0" rIns="0" bIns="0" rtlCol="0"/>
          <a:lstStyle/>
          <a:p>
            <a:endParaRPr sz="4101" dirty="0"/>
          </a:p>
        </p:txBody>
      </p:sp>
      <p:sp>
        <p:nvSpPr>
          <p:cNvPr id="8" name="object 8"/>
          <p:cNvSpPr/>
          <p:nvPr userDrawn="1"/>
        </p:nvSpPr>
        <p:spPr>
          <a:xfrm>
            <a:off x="822960" y="731514"/>
            <a:ext cx="9601200" cy="731520"/>
          </a:xfrm>
          <a:custGeom>
            <a:avLst/>
            <a:gdLst/>
            <a:ahLst/>
            <a:cxnLst/>
            <a:rect l="l" t="t" r="r" b="b"/>
            <a:pathLst>
              <a:path w="2898140" h="228600">
                <a:moveTo>
                  <a:pt x="0" y="228600"/>
                </a:moveTo>
                <a:lnTo>
                  <a:pt x="2897784" y="228600"/>
                </a:lnTo>
                <a:lnTo>
                  <a:pt x="2897784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12784B"/>
          </a:solidFill>
        </p:spPr>
        <p:txBody>
          <a:bodyPr wrap="square" lIns="0" tIns="0" rIns="0" bIns="0" rtlCol="0"/>
          <a:lstStyle/>
          <a:p>
            <a:endParaRPr sz="410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4AF8C1-7DD7-B6A6-7BBF-DD909FD57996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6459200" y="21729700"/>
            <a:ext cx="6985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>
                    <a:alpha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EFAD9C-E446-2D37-FC4A-DE7661B66C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904538" y="20340638"/>
            <a:ext cx="11109325" cy="1168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AtkinsRéalis - Baseline / Référence</a:t>
            </a:r>
          </a:p>
        </p:txBody>
      </p:sp>
    </p:spTree>
    <p:extLst>
      <p:ext uri="{BB962C8B-B14F-4D97-AF65-F5344CB8AC3E}">
        <p14:creationId xmlns:p14="http://schemas.microsoft.com/office/powerpoint/2010/main" val="2384149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hf sldNum="0" hdr="0" dt="0"/>
  <p:txStyles>
    <p:titleStyle>
      <a:lvl1pPr algn="ctr" defTabSz="2083285" rtl="0" eaLnBrk="1" latinLnBrk="0" hangingPunct="1">
        <a:lnSpc>
          <a:spcPct val="90000"/>
        </a:lnSpc>
        <a:spcBef>
          <a:spcPct val="0"/>
        </a:spcBef>
        <a:buNone/>
        <a:defRPr sz="7746" b="1" kern="1200">
          <a:solidFill>
            <a:srgbClr val="085694"/>
          </a:solidFill>
          <a:latin typeface="ITC Avant Garde Std Md" panose="020B0602020202020204" pitchFamily="34" charset="0"/>
          <a:ea typeface="+mj-ea"/>
          <a:cs typeface="+mj-cs"/>
        </a:defRPr>
      </a:lvl1pPr>
    </p:titleStyle>
    <p:bodyStyle>
      <a:lvl1pPr marL="0" indent="0" algn="ctr" defTabSz="2083285" rtl="0" eaLnBrk="1" latinLnBrk="0" hangingPunct="1">
        <a:lnSpc>
          <a:spcPct val="90000"/>
        </a:lnSpc>
        <a:spcBef>
          <a:spcPts val="2279"/>
        </a:spcBef>
        <a:buFont typeface="Arial" panose="020B0604020202020204" pitchFamily="34" charset="0"/>
        <a:buNone/>
        <a:defRPr sz="4101" b="1" kern="1200">
          <a:solidFill>
            <a:srgbClr val="1C6F47"/>
          </a:solidFill>
          <a:latin typeface="HelveticaNeueLT Com 55 Roman" panose="020B0604020202020204" pitchFamily="34" charset="0"/>
          <a:ea typeface="+mn-ea"/>
          <a:cs typeface="+mn-cs"/>
        </a:defRPr>
      </a:lvl1pPr>
      <a:lvl2pPr marL="1041644" indent="0" algn="l" defTabSz="2083285" rtl="0" eaLnBrk="1" latinLnBrk="0" hangingPunct="1">
        <a:lnSpc>
          <a:spcPct val="90000"/>
        </a:lnSpc>
        <a:spcBef>
          <a:spcPts val="1139"/>
        </a:spcBef>
        <a:buFont typeface="Arial" panose="020B0604020202020204" pitchFamily="34" charset="0"/>
        <a:buNone/>
        <a:defRPr sz="5468" kern="1200">
          <a:solidFill>
            <a:schemeClr val="tx1"/>
          </a:solidFill>
          <a:latin typeface="+mn-lt"/>
          <a:ea typeface="+mn-ea"/>
          <a:cs typeface="+mn-cs"/>
        </a:defRPr>
      </a:lvl2pPr>
      <a:lvl3pPr marL="2083285" indent="0" algn="l" defTabSz="2083285" rtl="0" eaLnBrk="1" latinLnBrk="0" hangingPunct="1">
        <a:lnSpc>
          <a:spcPct val="90000"/>
        </a:lnSpc>
        <a:spcBef>
          <a:spcPts val="1139"/>
        </a:spcBef>
        <a:buFont typeface="Arial" panose="020B0604020202020204" pitchFamily="34" charset="0"/>
        <a:buNone/>
        <a:defRPr sz="4558" kern="1200">
          <a:solidFill>
            <a:schemeClr val="tx1"/>
          </a:solidFill>
          <a:latin typeface="+mn-lt"/>
          <a:ea typeface="+mn-ea"/>
          <a:cs typeface="+mn-cs"/>
        </a:defRPr>
      </a:lvl3pPr>
      <a:lvl4pPr marL="3124929" indent="0" algn="l" defTabSz="2083285" rtl="0" eaLnBrk="1" latinLnBrk="0" hangingPunct="1">
        <a:lnSpc>
          <a:spcPct val="90000"/>
        </a:lnSpc>
        <a:spcBef>
          <a:spcPts val="1139"/>
        </a:spcBef>
        <a:buFont typeface="Arial" panose="020B0604020202020204" pitchFamily="34" charset="0"/>
        <a:buNone/>
        <a:defRPr sz="4101" kern="1200">
          <a:solidFill>
            <a:schemeClr val="tx1"/>
          </a:solidFill>
          <a:latin typeface="+mn-lt"/>
          <a:ea typeface="+mn-ea"/>
          <a:cs typeface="+mn-cs"/>
        </a:defRPr>
      </a:lvl4pPr>
      <a:lvl5pPr marL="4166567" indent="0" algn="l" defTabSz="2083285" rtl="0" eaLnBrk="1" latinLnBrk="0" hangingPunct="1">
        <a:lnSpc>
          <a:spcPct val="90000"/>
        </a:lnSpc>
        <a:spcBef>
          <a:spcPts val="1139"/>
        </a:spcBef>
        <a:buFont typeface="Arial" panose="020B0604020202020204" pitchFamily="34" charset="0"/>
        <a:buNone/>
        <a:defRPr sz="4101" kern="1200">
          <a:solidFill>
            <a:schemeClr val="tx1"/>
          </a:solidFill>
          <a:latin typeface="+mn-lt"/>
          <a:ea typeface="+mn-ea"/>
          <a:cs typeface="+mn-cs"/>
        </a:defRPr>
      </a:lvl5pPr>
      <a:lvl6pPr marL="5729033" indent="-520822" algn="l" defTabSz="2083285" rtl="0" eaLnBrk="1" latinLnBrk="0" hangingPunct="1">
        <a:lnSpc>
          <a:spcPct val="90000"/>
        </a:lnSpc>
        <a:spcBef>
          <a:spcPts val="1139"/>
        </a:spcBef>
        <a:buFont typeface="Arial" panose="020B0604020202020204" pitchFamily="34" charset="0"/>
        <a:buChar char="•"/>
        <a:defRPr sz="4101" kern="1200">
          <a:solidFill>
            <a:schemeClr val="tx1"/>
          </a:solidFill>
          <a:latin typeface="+mn-lt"/>
          <a:ea typeface="+mn-ea"/>
          <a:cs typeface="+mn-cs"/>
        </a:defRPr>
      </a:lvl6pPr>
      <a:lvl7pPr marL="6770674" indent="-520822" algn="l" defTabSz="2083285" rtl="0" eaLnBrk="1" latinLnBrk="0" hangingPunct="1">
        <a:lnSpc>
          <a:spcPct val="90000"/>
        </a:lnSpc>
        <a:spcBef>
          <a:spcPts val="1139"/>
        </a:spcBef>
        <a:buFont typeface="Arial" panose="020B0604020202020204" pitchFamily="34" charset="0"/>
        <a:buChar char="•"/>
        <a:defRPr sz="4101" kern="1200">
          <a:solidFill>
            <a:schemeClr val="tx1"/>
          </a:solidFill>
          <a:latin typeface="+mn-lt"/>
          <a:ea typeface="+mn-ea"/>
          <a:cs typeface="+mn-cs"/>
        </a:defRPr>
      </a:lvl7pPr>
      <a:lvl8pPr marL="7812315" indent="-520822" algn="l" defTabSz="2083285" rtl="0" eaLnBrk="1" latinLnBrk="0" hangingPunct="1">
        <a:lnSpc>
          <a:spcPct val="90000"/>
        </a:lnSpc>
        <a:spcBef>
          <a:spcPts val="1139"/>
        </a:spcBef>
        <a:buFont typeface="Arial" panose="020B0604020202020204" pitchFamily="34" charset="0"/>
        <a:buChar char="•"/>
        <a:defRPr sz="4101" kern="1200">
          <a:solidFill>
            <a:schemeClr val="tx1"/>
          </a:solidFill>
          <a:latin typeface="+mn-lt"/>
          <a:ea typeface="+mn-ea"/>
          <a:cs typeface="+mn-cs"/>
        </a:defRPr>
      </a:lvl8pPr>
      <a:lvl9pPr marL="8853956" indent="-520822" algn="l" defTabSz="2083285" rtl="0" eaLnBrk="1" latinLnBrk="0" hangingPunct="1">
        <a:lnSpc>
          <a:spcPct val="90000"/>
        </a:lnSpc>
        <a:spcBef>
          <a:spcPts val="1139"/>
        </a:spcBef>
        <a:buFont typeface="Arial" panose="020B0604020202020204" pitchFamily="34" charset="0"/>
        <a:buChar char="•"/>
        <a:defRPr sz="41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083285" rtl="0" eaLnBrk="1" latinLnBrk="0" hangingPunct="1">
        <a:defRPr sz="4101" kern="1200">
          <a:solidFill>
            <a:schemeClr val="tx1"/>
          </a:solidFill>
          <a:latin typeface="+mn-lt"/>
          <a:ea typeface="+mn-ea"/>
          <a:cs typeface="+mn-cs"/>
        </a:defRPr>
      </a:lvl1pPr>
      <a:lvl2pPr marL="1041644" algn="l" defTabSz="2083285" rtl="0" eaLnBrk="1" latinLnBrk="0" hangingPunct="1">
        <a:defRPr sz="4101" kern="1200">
          <a:solidFill>
            <a:schemeClr val="tx1"/>
          </a:solidFill>
          <a:latin typeface="+mn-lt"/>
          <a:ea typeface="+mn-ea"/>
          <a:cs typeface="+mn-cs"/>
        </a:defRPr>
      </a:lvl2pPr>
      <a:lvl3pPr marL="2083285" algn="l" defTabSz="2083285" rtl="0" eaLnBrk="1" latinLnBrk="0" hangingPunct="1">
        <a:defRPr sz="4101" kern="1200">
          <a:solidFill>
            <a:schemeClr val="tx1"/>
          </a:solidFill>
          <a:latin typeface="+mn-lt"/>
          <a:ea typeface="+mn-ea"/>
          <a:cs typeface="+mn-cs"/>
        </a:defRPr>
      </a:lvl3pPr>
      <a:lvl4pPr marL="3124929" algn="l" defTabSz="2083285" rtl="0" eaLnBrk="1" latinLnBrk="0" hangingPunct="1">
        <a:defRPr sz="4101" kern="1200">
          <a:solidFill>
            <a:schemeClr val="tx1"/>
          </a:solidFill>
          <a:latin typeface="+mn-lt"/>
          <a:ea typeface="+mn-ea"/>
          <a:cs typeface="+mn-cs"/>
        </a:defRPr>
      </a:lvl4pPr>
      <a:lvl5pPr marL="4166567" algn="l" defTabSz="2083285" rtl="0" eaLnBrk="1" latinLnBrk="0" hangingPunct="1">
        <a:defRPr sz="4101" kern="1200">
          <a:solidFill>
            <a:schemeClr val="tx1"/>
          </a:solidFill>
          <a:latin typeface="+mn-lt"/>
          <a:ea typeface="+mn-ea"/>
          <a:cs typeface="+mn-cs"/>
        </a:defRPr>
      </a:lvl5pPr>
      <a:lvl6pPr marL="5208211" algn="l" defTabSz="2083285" rtl="0" eaLnBrk="1" latinLnBrk="0" hangingPunct="1">
        <a:defRPr sz="4101" kern="1200">
          <a:solidFill>
            <a:schemeClr val="tx1"/>
          </a:solidFill>
          <a:latin typeface="+mn-lt"/>
          <a:ea typeface="+mn-ea"/>
          <a:cs typeface="+mn-cs"/>
        </a:defRPr>
      </a:lvl6pPr>
      <a:lvl7pPr marL="6249852" algn="l" defTabSz="2083285" rtl="0" eaLnBrk="1" latinLnBrk="0" hangingPunct="1">
        <a:defRPr sz="4101" kern="1200">
          <a:solidFill>
            <a:schemeClr val="tx1"/>
          </a:solidFill>
          <a:latin typeface="+mn-lt"/>
          <a:ea typeface="+mn-ea"/>
          <a:cs typeface="+mn-cs"/>
        </a:defRPr>
      </a:lvl7pPr>
      <a:lvl8pPr marL="7291496" algn="l" defTabSz="2083285" rtl="0" eaLnBrk="1" latinLnBrk="0" hangingPunct="1">
        <a:defRPr sz="4101" kern="1200">
          <a:solidFill>
            <a:schemeClr val="tx1"/>
          </a:solidFill>
          <a:latin typeface="+mn-lt"/>
          <a:ea typeface="+mn-ea"/>
          <a:cs typeface="+mn-cs"/>
        </a:defRPr>
      </a:lvl8pPr>
      <a:lvl9pPr marL="8333137" algn="l" defTabSz="2083285" rtl="0" eaLnBrk="1" latinLnBrk="0" hangingPunct="1">
        <a:defRPr sz="41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Rknezevich@dot.ga.gov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47C350-66DB-1746-406E-A8C268EAE5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D755667-1332-9B14-46A7-308473F5A087}"/>
              </a:ext>
            </a:extLst>
          </p:cNvPr>
          <p:cNvSpPr txBox="1"/>
          <p:nvPr/>
        </p:nvSpPr>
        <p:spPr>
          <a:xfrm>
            <a:off x="1289734" y="4310285"/>
            <a:ext cx="30537373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22960"/>
            <a:r>
              <a:rPr lang="en-US" sz="13800" b="1" dirty="0">
                <a:solidFill>
                  <a:schemeClr val="accent1"/>
                </a:solidFill>
                <a:latin typeface="ITC Avant Garde Std Md" panose="020B0602020202020204" pitchFamily="34" charset="0"/>
              </a:rPr>
              <a:t>Left Turn Opposing Through Analysis</a:t>
            </a:r>
          </a:p>
          <a:p>
            <a:pPr algn="ctr" defTabSz="822960"/>
            <a:r>
              <a:rPr lang="en-US" sz="13800" b="1" dirty="0">
                <a:solidFill>
                  <a:schemeClr val="accent1"/>
                </a:solidFill>
                <a:latin typeface="ITC Avant Garde Std Md" panose="020B0602020202020204" pitchFamily="34" charset="0"/>
              </a:rPr>
              <a:t>Leveraging AASHTOWare Safety</a:t>
            </a:r>
          </a:p>
        </p:txBody>
      </p:sp>
      <p:pic>
        <p:nvPicPr>
          <p:cNvPr id="74" name="Graphic 73" descr="Cycling with solid fill">
            <a:extLst>
              <a:ext uri="{FF2B5EF4-FFF2-40B4-BE49-F238E27FC236}">
                <a16:creationId xmlns:a16="http://schemas.microsoft.com/office/drawing/2014/main" id="{CCEFF496-C248-A8CD-0A1E-C38CCA9CF2E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368442" y="14073191"/>
            <a:ext cx="720336" cy="720336"/>
          </a:xfrm>
          <a:prstGeom prst="rect">
            <a:avLst/>
          </a:prstGeom>
        </p:spPr>
      </p:pic>
      <p:pic>
        <p:nvPicPr>
          <p:cNvPr id="75" name="Graphic 74" descr="Walk with solid fill">
            <a:extLst>
              <a:ext uri="{FF2B5EF4-FFF2-40B4-BE49-F238E27FC236}">
                <a16:creationId xmlns:a16="http://schemas.microsoft.com/office/drawing/2014/main" id="{1B074EE7-FCA9-748E-1DF5-F652D6682A8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477439" y="13126059"/>
            <a:ext cx="720336" cy="72033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15B8B37-3B96-D0F0-6B56-443D9E764B38}"/>
              </a:ext>
            </a:extLst>
          </p:cNvPr>
          <p:cNvSpPr/>
          <p:nvPr/>
        </p:nvSpPr>
        <p:spPr>
          <a:xfrm>
            <a:off x="30040729" y="18353655"/>
            <a:ext cx="1624163" cy="7203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0A86207-C6E1-52C7-7D41-4DBEB05416A7}"/>
              </a:ext>
            </a:extLst>
          </p:cNvPr>
          <p:cNvCxnSpPr>
            <a:cxnSpLocks/>
          </p:cNvCxnSpPr>
          <p:nvPr/>
        </p:nvCxnSpPr>
        <p:spPr>
          <a:xfrm>
            <a:off x="9510451" y="12337896"/>
            <a:ext cx="14609008" cy="6076"/>
          </a:xfrm>
          <a:prstGeom prst="line">
            <a:avLst/>
          </a:prstGeom>
          <a:ln w="2286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C41B4F7-A2C6-8768-87E6-98A704285A92}"/>
              </a:ext>
            </a:extLst>
          </p:cNvPr>
          <p:cNvCxnSpPr>
            <a:cxnSpLocks/>
          </p:cNvCxnSpPr>
          <p:nvPr/>
        </p:nvCxnSpPr>
        <p:spPr>
          <a:xfrm>
            <a:off x="9510453" y="15949148"/>
            <a:ext cx="14609008" cy="0"/>
          </a:xfrm>
          <a:prstGeom prst="line">
            <a:avLst/>
          </a:prstGeom>
          <a:ln w="2286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blue and green logo&#10;&#10;AI-generated content may be incorrect.">
            <a:extLst>
              <a:ext uri="{FF2B5EF4-FFF2-40B4-BE49-F238E27FC236}">
                <a16:creationId xmlns:a16="http://schemas.microsoft.com/office/drawing/2014/main" id="{6E65E3A8-0158-3FF1-92F3-E9A84173B5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26607" y="20005343"/>
            <a:ext cx="4000500" cy="1524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E8B86C7-0401-2DAC-03BD-760FA65DC153}"/>
              </a:ext>
            </a:extLst>
          </p:cNvPr>
          <p:cNvSpPr txBox="1"/>
          <p:nvPr/>
        </p:nvSpPr>
        <p:spPr>
          <a:xfrm>
            <a:off x="8866978" y="12509016"/>
            <a:ext cx="1589595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22960"/>
            <a:r>
              <a:rPr lang="en-US" sz="6000" b="1" dirty="0">
                <a:latin typeface="ITC Avant Garde Std Md" panose="020B0602020202020204" pitchFamily="34" charset="0"/>
              </a:rPr>
              <a:t>Prepared By: </a:t>
            </a:r>
          </a:p>
          <a:p>
            <a:pPr algn="ctr" defTabSz="822960"/>
            <a:r>
              <a:rPr lang="en-US" sz="6000" b="1" dirty="0">
                <a:solidFill>
                  <a:srgbClr val="045594"/>
                </a:solidFill>
                <a:latin typeface="ITC Avant Garde Std Md" panose="020B0602020202020204" pitchFamily="34" charset="0"/>
              </a:rPr>
              <a:t>Ron Knezevich, PE RSP</a:t>
            </a:r>
            <a:r>
              <a:rPr lang="en-US" sz="3200" b="1" dirty="0">
                <a:solidFill>
                  <a:srgbClr val="045594"/>
                </a:solidFill>
                <a:latin typeface="ITC Avant Garde Std Md" panose="020B0602020202020204" pitchFamily="34" charset="0"/>
              </a:rPr>
              <a:t>2i </a:t>
            </a:r>
          </a:p>
          <a:p>
            <a:pPr algn="ctr" defTabSz="822960"/>
            <a:r>
              <a:rPr lang="en-US" sz="6000" b="1" dirty="0">
                <a:latin typeface="ITC Avant Garde Std Md" panose="020B0602020202020204" pitchFamily="34" charset="0"/>
              </a:rPr>
              <a:t>GDOT State Safety Engineering Manager</a:t>
            </a:r>
          </a:p>
        </p:txBody>
      </p:sp>
    </p:spTree>
    <p:extLst>
      <p:ext uri="{BB962C8B-B14F-4D97-AF65-F5344CB8AC3E}">
        <p14:creationId xmlns:p14="http://schemas.microsoft.com/office/powerpoint/2010/main" val="890107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FEE83-8306-4FBA-8D95-73B08A9E11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24427" y="1571499"/>
            <a:ext cx="10269546" cy="1649981"/>
          </a:xfrm>
        </p:spPr>
        <p:txBody>
          <a:bodyPr/>
          <a:lstStyle/>
          <a:p>
            <a:r>
              <a:rPr lang="en-US" sz="9600" dirty="0"/>
              <a:t>Takeaways</a:t>
            </a:r>
            <a:endParaRPr lang="LID4096" sz="960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36480F9-CFFE-DAE6-BB8F-B094D42643A5}"/>
              </a:ext>
            </a:extLst>
          </p:cNvPr>
          <p:cNvGrpSpPr/>
          <p:nvPr/>
        </p:nvGrpSpPr>
        <p:grpSpPr>
          <a:xfrm>
            <a:off x="0" y="17331308"/>
            <a:ext cx="28765500" cy="3827693"/>
            <a:chOff x="-213224" y="4141380"/>
            <a:chExt cx="8922575" cy="1196154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40C99037-A2B8-8D54-B051-A5422965E0DA}"/>
                </a:ext>
              </a:extLst>
            </p:cNvPr>
            <p:cNvSpPr/>
            <p:nvPr/>
          </p:nvSpPr>
          <p:spPr>
            <a:xfrm>
              <a:off x="-213224" y="4141380"/>
              <a:ext cx="8922575" cy="1196154"/>
            </a:xfrm>
            <a:prstGeom prst="roundRect">
              <a:avLst/>
            </a:prstGeom>
            <a:solidFill>
              <a:srgbClr val="12784B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589" dirty="0">
                <a:solidFill>
                  <a:schemeClr val="bg1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8DB2276-1B11-167E-5CE4-66491DD0619E}"/>
                </a:ext>
              </a:extLst>
            </p:cNvPr>
            <p:cNvSpPr txBox="1"/>
            <p:nvPr/>
          </p:nvSpPr>
          <p:spPr>
            <a:xfrm>
              <a:off x="1066800" y="4360878"/>
              <a:ext cx="7575176" cy="952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6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 new protected left turn query and network screening was created to expedite our network screenings, and permit reviews</a:t>
              </a:r>
              <a:endParaRPr lang="LID4096" sz="6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7" name="Graphic 16" descr="Fast Forward with solid fill">
              <a:extLst>
                <a:ext uri="{FF2B5EF4-FFF2-40B4-BE49-F238E27FC236}">
                  <a16:creationId xmlns:a16="http://schemas.microsoft.com/office/drawing/2014/main" id="{D6000E83-A954-57B1-9A68-8D8FA3E8D3B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-11561" y="4360878"/>
              <a:ext cx="751545" cy="757158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134E536-9877-1A40-9B55-FDF88F2395AC}"/>
              </a:ext>
            </a:extLst>
          </p:cNvPr>
          <p:cNvGrpSpPr/>
          <p:nvPr/>
        </p:nvGrpSpPr>
        <p:grpSpPr>
          <a:xfrm>
            <a:off x="0" y="5076097"/>
            <a:ext cx="28765500" cy="3419025"/>
            <a:chOff x="-213224" y="1755696"/>
            <a:chExt cx="8922575" cy="1196154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3B962E91-984E-6340-410E-7E7CB5F4F4CA}"/>
                </a:ext>
              </a:extLst>
            </p:cNvPr>
            <p:cNvSpPr/>
            <p:nvPr/>
          </p:nvSpPr>
          <p:spPr>
            <a:xfrm>
              <a:off x="-213224" y="1755696"/>
              <a:ext cx="8922575" cy="1196154"/>
            </a:xfrm>
            <a:prstGeom prst="roundRect">
              <a:avLst/>
            </a:prstGeom>
            <a:solidFill>
              <a:srgbClr val="CA006C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589" dirty="0">
                <a:solidFill>
                  <a:schemeClr val="bg1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17CF269-98B2-C6AC-A79F-3244ECC7D707}"/>
                </a:ext>
              </a:extLst>
            </p:cNvPr>
            <p:cNvSpPr txBox="1"/>
            <p:nvPr/>
          </p:nvSpPr>
          <p:spPr>
            <a:xfrm>
              <a:off x="923364" y="1848765"/>
              <a:ext cx="7582287" cy="72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GDOT had an older protected left turn phasing policy that needed modernizing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5B8C4D8-F34E-FF87-78F6-606C86A46F16}"/>
              </a:ext>
            </a:extLst>
          </p:cNvPr>
          <p:cNvGrpSpPr/>
          <p:nvPr/>
        </p:nvGrpSpPr>
        <p:grpSpPr>
          <a:xfrm>
            <a:off x="3664247" y="10453869"/>
            <a:ext cx="28765500" cy="4130078"/>
            <a:chOff x="4231962" y="10460565"/>
            <a:chExt cx="28765500" cy="4130078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BE17D32A-BB29-4CA5-C075-D71D69926BCD}"/>
                </a:ext>
              </a:extLst>
            </p:cNvPr>
            <p:cNvGrpSpPr/>
            <p:nvPr/>
          </p:nvGrpSpPr>
          <p:grpSpPr>
            <a:xfrm>
              <a:off x="4231962" y="10460565"/>
              <a:ext cx="28765500" cy="4130078"/>
              <a:chOff x="393100" y="2929693"/>
              <a:chExt cx="8922575" cy="1023219"/>
            </a:xfrm>
          </p:grpSpPr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4AB7694A-E8C8-4145-9C4F-C93819C83C38}"/>
                  </a:ext>
                </a:extLst>
              </p:cNvPr>
              <p:cNvSpPr/>
              <p:nvPr/>
            </p:nvSpPr>
            <p:spPr>
              <a:xfrm>
                <a:off x="393100" y="2929693"/>
                <a:ext cx="8922575" cy="1023219"/>
              </a:xfrm>
              <a:prstGeom prst="roundRect">
                <a:avLst/>
              </a:prstGeom>
              <a:solidFill>
                <a:srgbClr val="035594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589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C4780E3-9338-991B-EBE4-637D6E0049CD}"/>
                  </a:ext>
                </a:extLst>
              </p:cNvPr>
              <p:cNvSpPr txBox="1"/>
              <p:nvPr/>
            </p:nvSpPr>
            <p:spPr>
              <a:xfrm>
                <a:off x="535146" y="2991197"/>
                <a:ext cx="8054396" cy="1889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 sz="5400" b="1" i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9" name="Graphic 18" descr="Briefcase with solid fill">
                <a:extLst>
                  <a:ext uri="{FF2B5EF4-FFF2-40B4-BE49-F238E27FC236}">
                    <a16:creationId xmlns:a16="http://schemas.microsoft.com/office/drawing/2014/main" id="{47D8439B-8892-16E6-B5BF-E1C9070892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8326417" y="3131946"/>
                <a:ext cx="810342" cy="647233"/>
              </a:xfrm>
              <a:prstGeom prst="rect">
                <a:avLst/>
              </a:prstGeom>
            </p:spPr>
          </p:pic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3145CDC-F986-B09C-4B77-EC6855FA3EDD}"/>
                </a:ext>
              </a:extLst>
            </p:cNvPr>
            <p:cNvSpPr txBox="1"/>
            <p:nvPr/>
          </p:nvSpPr>
          <p:spPr>
            <a:xfrm>
              <a:off x="5318597" y="11585011"/>
              <a:ext cx="22635320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Service units were used to help us create a data driven policy</a:t>
              </a:r>
            </a:p>
          </p:txBody>
        </p:sp>
      </p:grpSp>
      <p:pic>
        <p:nvPicPr>
          <p:cNvPr id="11" name="Graphic 10" descr="Man with cane outline">
            <a:extLst>
              <a:ext uri="{FF2B5EF4-FFF2-40B4-BE49-F238E27FC236}">
                <a16:creationId xmlns:a16="http://schemas.microsoft.com/office/drawing/2014/main" id="{1D53F3B9-B8DB-2C84-7A87-5CC050ED17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9861" y="5702252"/>
            <a:ext cx="2166713" cy="2166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447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CCFC784-0CCD-BF31-8782-5A001BEB03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2099" y="1701524"/>
            <a:ext cx="24688800" cy="2687260"/>
          </a:xfrm>
        </p:spPr>
        <p:txBody>
          <a:bodyPr/>
          <a:lstStyle/>
          <a:p>
            <a:r>
              <a:rPr lang="en-US" sz="11500" dirty="0">
                <a:solidFill>
                  <a:schemeClr val="accent1"/>
                </a:solidFill>
                <a:ea typeface="+mn-ea"/>
                <a:cs typeface="+mn-cs"/>
              </a:rPr>
              <a:t>Crash Type We are Looking For</a:t>
            </a:r>
            <a:endParaRPr lang="en-001" sz="11500" dirty="0">
              <a:solidFill>
                <a:schemeClr val="accent1"/>
              </a:solidFill>
              <a:ea typeface="+mn-ea"/>
              <a:cs typeface="+mn-cs"/>
            </a:endParaRPr>
          </a:p>
        </p:txBody>
      </p: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2A55EC18-99C1-932E-0D1F-1AA6AB4DC726}"/>
              </a:ext>
            </a:extLst>
          </p:cNvPr>
          <p:cNvGrpSpPr/>
          <p:nvPr/>
        </p:nvGrpSpPr>
        <p:grpSpPr>
          <a:xfrm>
            <a:off x="7709000" y="6824086"/>
            <a:ext cx="17500399" cy="13419990"/>
            <a:chOff x="17639071" y="6020949"/>
            <a:chExt cx="14925368" cy="11146174"/>
          </a:xfrm>
        </p:grpSpPr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B5365A10-B68A-2724-530C-782243F06FB9}"/>
                </a:ext>
              </a:extLst>
            </p:cNvPr>
            <p:cNvGrpSpPr/>
            <p:nvPr/>
          </p:nvGrpSpPr>
          <p:grpSpPr>
            <a:xfrm>
              <a:off x="17639071" y="6088036"/>
              <a:ext cx="14925368" cy="11079087"/>
              <a:chOff x="1228918" y="2165959"/>
              <a:chExt cx="6671721" cy="4063542"/>
            </a:xfrm>
          </p:grpSpPr>
          <p:grpSp>
            <p:nvGrpSpPr>
              <p:cNvPr id="147" name="Group 146">
                <a:extLst>
                  <a:ext uri="{FF2B5EF4-FFF2-40B4-BE49-F238E27FC236}">
                    <a16:creationId xmlns:a16="http://schemas.microsoft.com/office/drawing/2014/main" id="{2542E8B8-1E02-CACE-0395-A67EEFE75FB9}"/>
                  </a:ext>
                </a:extLst>
              </p:cNvPr>
              <p:cNvGrpSpPr/>
              <p:nvPr/>
            </p:nvGrpSpPr>
            <p:grpSpPr>
              <a:xfrm>
                <a:off x="3888092" y="3671813"/>
                <a:ext cx="2177451" cy="972072"/>
                <a:chOff x="3888092" y="3671813"/>
                <a:chExt cx="2177451" cy="972072"/>
              </a:xfrm>
            </p:grpSpPr>
            <p:grpSp>
              <p:nvGrpSpPr>
                <p:cNvPr id="73" name="Group 72">
                  <a:extLst>
                    <a:ext uri="{FF2B5EF4-FFF2-40B4-BE49-F238E27FC236}">
                      <a16:creationId xmlns:a16="http://schemas.microsoft.com/office/drawing/2014/main" id="{FB67D1E1-DAD3-7E3D-D927-0A0A9AE256DA}"/>
                    </a:ext>
                  </a:extLst>
                </p:cNvPr>
                <p:cNvGrpSpPr/>
                <p:nvPr/>
              </p:nvGrpSpPr>
              <p:grpSpPr>
                <a:xfrm rot="5400000">
                  <a:off x="4407474" y="3561103"/>
                  <a:ext cx="381711" cy="1215786"/>
                  <a:chOff x="3683793" y="2463579"/>
                  <a:chExt cx="940081" cy="2994246"/>
                </a:xfrm>
              </p:grpSpPr>
              <p:sp>
                <p:nvSpPr>
                  <p:cNvPr id="74" name="Freeform: Shape 73">
                    <a:extLst>
                      <a:ext uri="{FF2B5EF4-FFF2-40B4-BE49-F238E27FC236}">
                        <a16:creationId xmlns:a16="http://schemas.microsoft.com/office/drawing/2014/main" id="{F446E194-6DCD-E8F8-7156-965409D047FE}"/>
                      </a:ext>
                    </a:extLst>
                  </p:cNvPr>
                  <p:cNvSpPr/>
                  <p:nvPr/>
                </p:nvSpPr>
                <p:spPr>
                  <a:xfrm>
                    <a:off x="4074319" y="4838700"/>
                    <a:ext cx="178594" cy="619125"/>
                  </a:xfrm>
                  <a:custGeom>
                    <a:avLst/>
                    <a:gdLst>
                      <a:gd name="csX0" fmla="*/ 178594 w 178594"/>
                      <a:gd name="csY0" fmla="*/ 0 h 619125"/>
                      <a:gd name="csX1" fmla="*/ 9525 w 178594"/>
                      <a:gd name="csY1" fmla="*/ 152400 h 619125"/>
                      <a:gd name="csX2" fmla="*/ 0 w 178594"/>
                      <a:gd name="csY2" fmla="*/ 473869 h 619125"/>
                      <a:gd name="csX3" fmla="*/ 150019 w 178594"/>
                      <a:gd name="csY3" fmla="*/ 614363 h 619125"/>
                      <a:gd name="csX4" fmla="*/ 171450 w 178594"/>
                      <a:gd name="csY4" fmla="*/ 619125 h 619125"/>
                      <a:gd name="csX5" fmla="*/ 178594 w 178594"/>
                      <a:gd name="csY5" fmla="*/ 0 h 61912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</a:cxnLst>
                    <a:rect l="l" t="t" r="r" b="b"/>
                    <a:pathLst>
                      <a:path w="178594" h="619125">
                        <a:moveTo>
                          <a:pt x="178594" y="0"/>
                        </a:moveTo>
                        <a:lnTo>
                          <a:pt x="9525" y="152400"/>
                        </a:lnTo>
                        <a:lnTo>
                          <a:pt x="0" y="473869"/>
                        </a:lnTo>
                        <a:lnTo>
                          <a:pt x="150019" y="614363"/>
                        </a:lnTo>
                        <a:lnTo>
                          <a:pt x="171450" y="619125"/>
                        </a:lnTo>
                        <a:cubicBezTo>
                          <a:pt x="173831" y="412750"/>
                          <a:pt x="176213" y="206375"/>
                          <a:pt x="178594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LID4096"/>
                  </a:p>
                </p:txBody>
              </p:sp>
              <p:pic>
                <p:nvPicPr>
                  <p:cNvPr id="75" name="Graphic 74" descr="Car with solid fill">
                    <a:extLst>
                      <a:ext uri="{FF2B5EF4-FFF2-40B4-BE49-F238E27FC236}">
                        <a16:creationId xmlns:a16="http://schemas.microsoft.com/office/drawing/2014/main" id="{874D9121-7AED-E620-9004-98357607E7C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96DAC541-7B7A-43D3-8B79-37D633B846F1}">
                        <asvg:svgBlip xmlns:asvg="http://schemas.microsoft.com/office/drawing/2016/SVG/main" r:embed="rId2"/>
                      </a:ext>
                    </a:extLst>
                  </a:blip>
                  <a:stretch>
                    <a:fillRect/>
                  </a:stretch>
                </p:blipFill>
                <p:spPr>
                  <a:xfrm rot="16200000" flipH="1">
                    <a:off x="3801747" y="2345625"/>
                    <a:ext cx="704174" cy="940081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76" name="Arrow: Bent 75">
                  <a:extLst>
                    <a:ext uri="{FF2B5EF4-FFF2-40B4-BE49-F238E27FC236}">
                      <a16:creationId xmlns:a16="http://schemas.microsoft.com/office/drawing/2014/main" id="{0D191E62-650B-B77E-9D3A-6651341C679B}"/>
                    </a:ext>
                  </a:extLst>
                </p:cNvPr>
                <p:cNvSpPr/>
                <p:nvPr/>
              </p:nvSpPr>
              <p:spPr>
                <a:xfrm rot="16200000" flipH="1">
                  <a:off x="4578945" y="4079444"/>
                  <a:ext cx="401928" cy="359141"/>
                </a:xfrm>
                <a:prstGeom prst="bentArrow">
                  <a:avLst>
                    <a:gd name="adj1" fmla="val 16812"/>
                    <a:gd name="adj2" fmla="val 25000"/>
                    <a:gd name="adj3" fmla="val 36258"/>
                    <a:gd name="adj4" fmla="val 43750"/>
                  </a:avLst>
                </a:prstGeom>
                <a:solidFill>
                  <a:srgbClr val="1C6F47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LID4096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77" name="Group 76">
                  <a:extLst>
                    <a:ext uri="{FF2B5EF4-FFF2-40B4-BE49-F238E27FC236}">
                      <a16:creationId xmlns:a16="http://schemas.microsoft.com/office/drawing/2014/main" id="{2D9C21BA-9374-DA37-F804-F0DBBA630037}"/>
                    </a:ext>
                  </a:extLst>
                </p:cNvPr>
                <p:cNvGrpSpPr/>
                <p:nvPr/>
              </p:nvGrpSpPr>
              <p:grpSpPr>
                <a:xfrm rot="16200000" flipH="1">
                  <a:off x="4490782" y="3069123"/>
                  <a:ext cx="972072" cy="2177451"/>
                  <a:chOff x="4074319" y="95179"/>
                  <a:chExt cx="2394026" cy="5362646"/>
                </a:xfrm>
              </p:grpSpPr>
              <p:sp>
                <p:nvSpPr>
                  <p:cNvPr id="78" name="Freeform: Shape 77">
                    <a:extLst>
                      <a:ext uri="{FF2B5EF4-FFF2-40B4-BE49-F238E27FC236}">
                        <a16:creationId xmlns:a16="http://schemas.microsoft.com/office/drawing/2014/main" id="{0D43B502-0D5C-4BE7-2331-299112AED71C}"/>
                      </a:ext>
                    </a:extLst>
                  </p:cNvPr>
                  <p:cNvSpPr/>
                  <p:nvPr/>
                </p:nvSpPr>
                <p:spPr>
                  <a:xfrm>
                    <a:off x="4074319" y="4838700"/>
                    <a:ext cx="178594" cy="619125"/>
                  </a:xfrm>
                  <a:custGeom>
                    <a:avLst/>
                    <a:gdLst>
                      <a:gd name="csX0" fmla="*/ 178594 w 178594"/>
                      <a:gd name="csY0" fmla="*/ 0 h 619125"/>
                      <a:gd name="csX1" fmla="*/ 9525 w 178594"/>
                      <a:gd name="csY1" fmla="*/ 152400 h 619125"/>
                      <a:gd name="csX2" fmla="*/ 0 w 178594"/>
                      <a:gd name="csY2" fmla="*/ 473869 h 619125"/>
                      <a:gd name="csX3" fmla="*/ 150019 w 178594"/>
                      <a:gd name="csY3" fmla="*/ 614363 h 619125"/>
                      <a:gd name="csX4" fmla="*/ 171450 w 178594"/>
                      <a:gd name="csY4" fmla="*/ 619125 h 619125"/>
                      <a:gd name="csX5" fmla="*/ 178594 w 178594"/>
                      <a:gd name="csY5" fmla="*/ 0 h 61912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</a:cxnLst>
                    <a:rect l="l" t="t" r="r" b="b"/>
                    <a:pathLst>
                      <a:path w="178594" h="619125">
                        <a:moveTo>
                          <a:pt x="178594" y="0"/>
                        </a:moveTo>
                        <a:lnTo>
                          <a:pt x="9525" y="152400"/>
                        </a:lnTo>
                        <a:lnTo>
                          <a:pt x="0" y="473869"/>
                        </a:lnTo>
                        <a:lnTo>
                          <a:pt x="150019" y="614363"/>
                        </a:lnTo>
                        <a:lnTo>
                          <a:pt x="171450" y="619125"/>
                        </a:lnTo>
                        <a:cubicBezTo>
                          <a:pt x="173831" y="412750"/>
                          <a:pt x="176213" y="206375"/>
                          <a:pt x="178594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LID4096"/>
                  </a:p>
                </p:txBody>
              </p:sp>
              <p:pic>
                <p:nvPicPr>
                  <p:cNvPr id="79" name="Graphic 78" descr="Car with solid fill">
                    <a:extLst>
                      <a:ext uri="{FF2B5EF4-FFF2-40B4-BE49-F238E27FC236}">
                        <a16:creationId xmlns:a16="http://schemas.microsoft.com/office/drawing/2014/main" id="{60A5C703-AA66-3C61-0D0F-E034A87A099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96DAC541-7B7A-43D3-8B79-37D633B846F1}">
                        <asvg:svgBlip xmlns:asvg="http://schemas.microsoft.com/office/drawing/2016/SVG/main" r:embed="rId2"/>
                      </a:ext>
                    </a:extLst>
                  </a:blip>
                  <a:stretch>
                    <a:fillRect/>
                  </a:stretch>
                </p:blipFill>
                <p:spPr>
                  <a:xfrm rot="16200000" flipH="1">
                    <a:off x="5567437" y="56006"/>
                    <a:ext cx="861735" cy="940081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80" name="Arrow: Right 79">
                  <a:extLst>
                    <a:ext uri="{FF2B5EF4-FFF2-40B4-BE49-F238E27FC236}">
                      <a16:creationId xmlns:a16="http://schemas.microsoft.com/office/drawing/2014/main" id="{3B1F66E2-1D12-B78D-F4C3-6A2EF6D55F32}"/>
                    </a:ext>
                  </a:extLst>
                </p:cNvPr>
                <p:cNvSpPr/>
                <p:nvPr/>
              </p:nvSpPr>
              <p:spPr>
                <a:xfrm rot="10800000" flipH="1">
                  <a:off x="4241827" y="4359852"/>
                  <a:ext cx="445052" cy="196151"/>
                </a:xfrm>
                <a:prstGeom prst="rightArrow">
                  <a:avLst>
                    <a:gd name="adj1" fmla="val 23527"/>
                    <a:gd name="adj2" fmla="val 100298"/>
                  </a:avLst>
                </a:prstGeom>
                <a:solidFill>
                  <a:srgbClr val="1C6F47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LID4096"/>
                </a:p>
              </p:txBody>
            </p:sp>
          </p:grpSp>
          <p:grpSp>
            <p:nvGrpSpPr>
              <p:cNvPr id="81" name="Group 80">
                <a:extLst>
                  <a:ext uri="{FF2B5EF4-FFF2-40B4-BE49-F238E27FC236}">
                    <a16:creationId xmlns:a16="http://schemas.microsoft.com/office/drawing/2014/main" id="{6B3ADB12-E8C8-5F1F-E06E-22212A0D99DE}"/>
                  </a:ext>
                </a:extLst>
              </p:cNvPr>
              <p:cNvGrpSpPr/>
              <p:nvPr/>
            </p:nvGrpSpPr>
            <p:grpSpPr>
              <a:xfrm>
                <a:off x="1228918" y="2165959"/>
                <a:ext cx="6671721" cy="4063542"/>
                <a:chOff x="1228918" y="2165959"/>
                <a:chExt cx="6671721" cy="4063542"/>
              </a:xfrm>
            </p:grpSpPr>
            <p:cxnSp>
              <p:nvCxnSpPr>
                <p:cNvPr id="82" name="Straight Connector 81">
                  <a:extLst>
                    <a:ext uri="{FF2B5EF4-FFF2-40B4-BE49-F238E27FC236}">
                      <a16:creationId xmlns:a16="http://schemas.microsoft.com/office/drawing/2014/main" id="{D686B8B0-4507-F863-78F2-7195436E2924}"/>
                    </a:ext>
                  </a:extLst>
                </p:cNvPr>
                <p:cNvCxnSpPr/>
                <p:nvPr/>
              </p:nvCxnSpPr>
              <p:spPr>
                <a:xfrm>
                  <a:off x="4544104" y="5484017"/>
                  <a:ext cx="0" cy="745484"/>
                </a:xfrm>
                <a:prstGeom prst="line">
                  <a:avLst/>
                </a:prstGeom>
                <a:ln w="19050">
                  <a:solidFill>
                    <a:srgbClr val="04559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Straight Connector 82">
                  <a:extLst>
                    <a:ext uri="{FF2B5EF4-FFF2-40B4-BE49-F238E27FC236}">
                      <a16:creationId xmlns:a16="http://schemas.microsoft.com/office/drawing/2014/main" id="{D0AC7AF5-E5D9-1E16-08C7-B68066A5CE8D}"/>
                    </a:ext>
                  </a:extLst>
                </p:cNvPr>
                <p:cNvCxnSpPr/>
                <p:nvPr/>
              </p:nvCxnSpPr>
              <p:spPr>
                <a:xfrm>
                  <a:off x="4576581" y="5487632"/>
                  <a:ext cx="0" cy="741869"/>
                </a:xfrm>
                <a:prstGeom prst="line">
                  <a:avLst/>
                </a:prstGeom>
                <a:ln w="19050">
                  <a:solidFill>
                    <a:srgbClr val="04559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84" name="Group 83">
                  <a:extLst>
                    <a:ext uri="{FF2B5EF4-FFF2-40B4-BE49-F238E27FC236}">
                      <a16:creationId xmlns:a16="http://schemas.microsoft.com/office/drawing/2014/main" id="{343771AF-F554-948C-8442-FD8487AE66E9}"/>
                    </a:ext>
                  </a:extLst>
                </p:cNvPr>
                <p:cNvGrpSpPr/>
                <p:nvPr/>
              </p:nvGrpSpPr>
              <p:grpSpPr>
                <a:xfrm>
                  <a:off x="1228918" y="2171700"/>
                  <a:ext cx="2985490" cy="4049268"/>
                  <a:chOff x="1228918" y="2171700"/>
                  <a:chExt cx="2985490" cy="4049268"/>
                </a:xfrm>
              </p:grpSpPr>
              <p:sp>
                <p:nvSpPr>
                  <p:cNvPr id="124" name="Rectangle 123">
                    <a:extLst>
                      <a:ext uri="{FF2B5EF4-FFF2-40B4-BE49-F238E27FC236}">
                        <a16:creationId xmlns:a16="http://schemas.microsoft.com/office/drawing/2014/main" id="{2B6A6643-B876-25CE-F870-2689829977BA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091257" y="4367647"/>
                    <a:ext cx="691485" cy="84159"/>
                  </a:xfrm>
                  <a:prstGeom prst="rect">
                    <a:avLst/>
                  </a:prstGeom>
                  <a:solidFill>
                    <a:srgbClr val="04559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LID4096"/>
                  </a:p>
                </p:txBody>
              </p:sp>
              <p:cxnSp>
                <p:nvCxnSpPr>
                  <p:cNvPr id="125" name="Straight Connector 124">
                    <a:extLst>
                      <a:ext uri="{FF2B5EF4-FFF2-40B4-BE49-F238E27FC236}">
                        <a16:creationId xmlns:a16="http://schemas.microsoft.com/office/drawing/2014/main" id="{4F01CE32-B2E6-E0CB-E628-7C3B4BAA1766}"/>
                      </a:ext>
                    </a:extLst>
                  </p:cNvPr>
                  <p:cNvCxnSpPr/>
                  <p:nvPr/>
                </p:nvCxnSpPr>
                <p:spPr>
                  <a:xfrm>
                    <a:off x="1228918" y="4755472"/>
                    <a:ext cx="2672012" cy="0"/>
                  </a:xfrm>
                  <a:prstGeom prst="line">
                    <a:avLst/>
                  </a:prstGeom>
                  <a:ln w="19050">
                    <a:solidFill>
                      <a:srgbClr val="04559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6" name="Straight Connector 125">
                    <a:extLst>
                      <a:ext uri="{FF2B5EF4-FFF2-40B4-BE49-F238E27FC236}">
                        <a16:creationId xmlns:a16="http://schemas.microsoft.com/office/drawing/2014/main" id="{87049308-F04D-F791-C289-03D8392C8721}"/>
                      </a:ext>
                    </a:extLst>
                  </p:cNvPr>
                  <p:cNvCxnSpPr/>
                  <p:nvPr/>
                </p:nvCxnSpPr>
                <p:spPr>
                  <a:xfrm>
                    <a:off x="4214408" y="5068950"/>
                    <a:ext cx="0" cy="1152018"/>
                  </a:xfrm>
                  <a:prstGeom prst="line">
                    <a:avLst/>
                  </a:prstGeom>
                  <a:ln w="19050">
                    <a:solidFill>
                      <a:srgbClr val="04559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7" name="Arc 126">
                    <a:extLst>
                      <a:ext uri="{FF2B5EF4-FFF2-40B4-BE49-F238E27FC236}">
                        <a16:creationId xmlns:a16="http://schemas.microsoft.com/office/drawing/2014/main" id="{E0905040-6772-53AC-3DF1-399053A06EAF}"/>
                      </a:ext>
                    </a:extLst>
                  </p:cNvPr>
                  <p:cNvSpPr/>
                  <p:nvPr/>
                </p:nvSpPr>
                <p:spPr>
                  <a:xfrm>
                    <a:off x="3587452" y="4755472"/>
                    <a:ext cx="626956" cy="626956"/>
                  </a:xfrm>
                  <a:prstGeom prst="arc">
                    <a:avLst/>
                  </a:prstGeom>
                  <a:ln w="19050">
                    <a:solidFill>
                      <a:srgbClr val="04559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LID4096"/>
                  </a:p>
                </p:txBody>
              </p:sp>
              <p:cxnSp>
                <p:nvCxnSpPr>
                  <p:cNvPr id="128" name="Straight Connector 127">
                    <a:extLst>
                      <a:ext uri="{FF2B5EF4-FFF2-40B4-BE49-F238E27FC236}">
                        <a16:creationId xmlns:a16="http://schemas.microsoft.com/office/drawing/2014/main" id="{59034553-089F-2A8F-001F-DF292A4A0CBD}"/>
                      </a:ext>
                    </a:extLst>
                  </p:cNvPr>
                  <p:cNvCxnSpPr/>
                  <p:nvPr/>
                </p:nvCxnSpPr>
                <p:spPr>
                  <a:xfrm>
                    <a:off x="1251044" y="4538087"/>
                    <a:ext cx="2143877" cy="0"/>
                  </a:xfrm>
                  <a:prstGeom prst="line">
                    <a:avLst/>
                  </a:prstGeom>
                  <a:ln w="19050">
                    <a:solidFill>
                      <a:srgbClr val="045594"/>
                    </a:solidFill>
                    <a:prstDash val="lg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129" name="Group 128">
                    <a:extLst>
                      <a:ext uri="{FF2B5EF4-FFF2-40B4-BE49-F238E27FC236}">
                        <a16:creationId xmlns:a16="http://schemas.microsoft.com/office/drawing/2014/main" id="{76614684-70B3-F665-2470-D613C23A26E3}"/>
                      </a:ext>
                    </a:extLst>
                  </p:cNvPr>
                  <p:cNvGrpSpPr/>
                  <p:nvPr/>
                </p:nvGrpSpPr>
                <p:grpSpPr>
                  <a:xfrm>
                    <a:off x="1228918" y="4074349"/>
                    <a:ext cx="2245067" cy="31347"/>
                    <a:chOff x="1103375" y="3045890"/>
                    <a:chExt cx="2633737" cy="36773"/>
                  </a:xfrm>
                </p:grpSpPr>
                <p:cxnSp>
                  <p:nvCxnSpPr>
                    <p:cNvPr id="145" name="Straight Connector 144">
                      <a:extLst>
                        <a:ext uri="{FF2B5EF4-FFF2-40B4-BE49-F238E27FC236}">
                          <a16:creationId xmlns:a16="http://schemas.microsoft.com/office/drawing/2014/main" id="{80C8238D-448B-46E4-822D-214F45129B4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1103375" y="3082663"/>
                      <a:ext cx="2633737" cy="0"/>
                    </a:xfrm>
                    <a:prstGeom prst="line">
                      <a:avLst/>
                    </a:prstGeom>
                    <a:ln w="19050">
                      <a:solidFill>
                        <a:srgbClr val="045594"/>
                      </a:solidFill>
                      <a:prstDash val="soli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6" name="Straight Connector 145">
                      <a:extLst>
                        <a:ext uri="{FF2B5EF4-FFF2-40B4-BE49-F238E27FC236}">
                          <a16:creationId xmlns:a16="http://schemas.microsoft.com/office/drawing/2014/main" id="{71681C14-3A33-8DC2-6BF4-4CEACE33C00E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1103375" y="3045890"/>
                      <a:ext cx="2633737" cy="0"/>
                    </a:xfrm>
                    <a:prstGeom prst="line">
                      <a:avLst/>
                    </a:prstGeom>
                    <a:ln w="19050">
                      <a:solidFill>
                        <a:srgbClr val="045594"/>
                      </a:solidFill>
                      <a:prstDash val="soli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130" name="Straight Connector 129">
                    <a:extLst>
                      <a:ext uri="{FF2B5EF4-FFF2-40B4-BE49-F238E27FC236}">
                        <a16:creationId xmlns:a16="http://schemas.microsoft.com/office/drawing/2014/main" id="{BA8F75AC-15B4-2AF2-C0DB-8F092063ADA4}"/>
                      </a:ext>
                    </a:extLst>
                  </p:cNvPr>
                  <p:cNvCxnSpPr/>
                  <p:nvPr/>
                </p:nvCxnSpPr>
                <p:spPr>
                  <a:xfrm>
                    <a:off x="1251044" y="3854582"/>
                    <a:ext cx="2245067" cy="0"/>
                  </a:xfrm>
                  <a:prstGeom prst="line">
                    <a:avLst/>
                  </a:prstGeom>
                  <a:ln w="19050">
                    <a:solidFill>
                      <a:srgbClr val="045594"/>
                    </a:solidFill>
                    <a:prstDash val="lg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1" name="Straight Connector 130">
                    <a:extLst>
                      <a:ext uri="{FF2B5EF4-FFF2-40B4-BE49-F238E27FC236}">
                        <a16:creationId xmlns:a16="http://schemas.microsoft.com/office/drawing/2014/main" id="{7A5334D2-0D17-75C6-03D3-5A1ECA5F2DC3}"/>
                      </a:ext>
                    </a:extLst>
                  </p:cNvPr>
                  <p:cNvCxnSpPr/>
                  <p:nvPr/>
                </p:nvCxnSpPr>
                <p:spPr>
                  <a:xfrm>
                    <a:off x="1251044" y="3637196"/>
                    <a:ext cx="2649886" cy="0"/>
                  </a:xfrm>
                  <a:prstGeom prst="line">
                    <a:avLst/>
                  </a:prstGeom>
                  <a:ln w="19050">
                    <a:solidFill>
                      <a:srgbClr val="04559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2" name="Straight Connector 131">
                    <a:extLst>
                      <a:ext uri="{FF2B5EF4-FFF2-40B4-BE49-F238E27FC236}">
                        <a16:creationId xmlns:a16="http://schemas.microsoft.com/office/drawing/2014/main" id="{78C41FDA-E117-C4C1-0A21-F32B54B666E1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4214408" y="2171700"/>
                    <a:ext cx="0" cy="1152018"/>
                  </a:xfrm>
                  <a:prstGeom prst="line">
                    <a:avLst/>
                  </a:prstGeom>
                  <a:ln w="19050">
                    <a:solidFill>
                      <a:srgbClr val="04559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33" name="Arc 132">
                    <a:extLst>
                      <a:ext uri="{FF2B5EF4-FFF2-40B4-BE49-F238E27FC236}">
                        <a16:creationId xmlns:a16="http://schemas.microsoft.com/office/drawing/2014/main" id="{0BD31FC7-2ACA-C402-6E9A-6004B4C4B631}"/>
                      </a:ext>
                    </a:extLst>
                  </p:cNvPr>
                  <p:cNvSpPr/>
                  <p:nvPr/>
                </p:nvSpPr>
                <p:spPr>
                  <a:xfrm flipV="1">
                    <a:off x="3587452" y="3010240"/>
                    <a:ext cx="626956" cy="626956"/>
                  </a:xfrm>
                  <a:prstGeom prst="arc">
                    <a:avLst/>
                  </a:prstGeom>
                  <a:ln w="19050">
                    <a:solidFill>
                      <a:srgbClr val="04559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LID4096"/>
                  </a:p>
                </p:txBody>
              </p:sp>
              <p:grpSp>
                <p:nvGrpSpPr>
                  <p:cNvPr id="134" name="Group 133">
                    <a:extLst>
                      <a:ext uri="{FF2B5EF4-FFF2-40B4-BE49-F238E27FC236}">
                        <a16:creationId xmlns:a16="http://schemas.microsoft.com/office/drawing/2014/main" id="{778F38F2-D51A-5FD2-F201-F3AF3FD911DF}"/>
                      </a:ext>
                    </a:extLst>
                  </p:cNvPr>
                  <p:cNvGrpSpPr/>
                  <p:nvPr/>
                </p:nvGrpSpPr>
                <p:grpSpPr>
                  <a:xfrm>
                    <a:off x="1251044" y="4320701"/>
                    <a:ext cx="2143877" cy="0"/>
                    <a:chOff x="1103375" y="3241067"/>
                    <a:chExt cx="2515029" cy="0"/>
                  </a:xfrm>
                </p:grpSpPr>
                <p:cxnSp>
                  <p:nvCxnSpPr>
                    <p:cNvPr id="143" name="Straight Connector 142">
                      <a:extLst>
                        <a:ext uri="{FF2B5EF4-FFF2-40B4-BE49-F238E27FC236}">
                          <a16:creationId xmlns:a16="http://schemas.microsoft.com/office/drawing/2014/main" id="{CDFB63AB-177B-7EEC-6027-E37FFEDCAF15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1992630" y="3241067"/>
                      <a:ext cx="1625774" cy="0"/>
                    </a:xfrm>
                    <a:prstGeom prst="line">
                      <a:avLst/>
                    </a:prstGeom>
                    <a:ln w="19050">
                      <a:solidFill>
                        <a:srgbClr val="045594"/>
                      </a:solidFill>
                      <a:prstDash val="soli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4" name="Straight Connector 143">
                      <a:extLst>
                        <a:ext uri="{FF2B5EF4-FFF2-40B4-BE49-F238E27FC236}">
                          <a16:creationId xmlns:a16="http://schemas.microsoft.com/office/drawing/2014/main" id="{4AAA278E-2C03-8D5D-72C7-34698343E9D9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1103375" y="3241067"/>
                      <a:ext cx="889255" cy="0"/>
                    </a:xfrm>
                    <a:prstGeom prst="line">
                      <a:avLst/>
                    </a:prstGeom>
                    <a:ln w="19050">
                      <a:solidFill>
                        <a:srgbClr val="045594"/>
                      </a:solidFill>
                      <a:prstDash val="sysDash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35" name="Arrow: Bent 134">
                    <a:extLst>
                      <a:ext uri="{FF2B5EF4-FFF2-40B4-BE49-F238E27FC236}">
                        <a16:creationId xmlns:a16="http://schemas.microsoft.com/office/drawing/2014/main" id="{2A262A1F-682C-4436-4145-1E51E19A4D0B}"/>
                      </a:ext>
                    </a:extLst>
                  </p:cNvPr>
                  <p:cNvSpPr/>
                  <p:nvPr/>
                </p:nvSpPr>
                <p:spPr>
                  <a:xfrm rot="16200000" flipV="1">
                    <a:off x="3079534" y="4140663"/>
                    <a:ext cx="120296" cy="128406"/>
                  </a:xfrm>
                  <a:prstGeom prst="bentArrow">
                    <a:avLst>
                      <a:gd name="adj1" fmla="val 17307"/>
                      <a:gd name="adj2" fmla="val 28077"/>
                      <a:gd name="adj3" fmla="val 41923"/>
                      <a:gd name="adj4" fmla="val 43750"/>
                    </a:avLst>
                  </a:prstGeom>
                  <a:solidFill>
                    <a:srgbClr val="04559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LID4096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36" name="Arrow: Bent 135">
                    <a:extLst>
                      <a:ext uri="{FF2B5EF4-FFF2-40B4-BE49-F238E27FC236}">
                        <a16:creationId xmlns:a16="http://schemas.microsoft.com/office/drawing/2014/main" id="{2E2FF4F2-EE46-421D-6B9F-EA15971F3FB3}"/>
                      </a:ext>
                    </a:extLst>
                  </p:cNvPr>
                  <p:cNvSpPr/>
                  <p:nvPr/>
                </p:nvSpPr>
                <p:spPr>
                  <a:xfrm rot="16200000" flipV="1">
                    <a:off x="2043504" y="4137822"/>
                    <a:ext cx="120296" cy="128406"/>
                  </a:xfrm>
                  <a:prstGeom prst="bentArrow">
                    <a:avLst>
                      <a:gd name="adj1" fmla="val 17307"/>
                      <a:gd name="adj2" fmla="val 28077"/>
                      <a:gd name="adj3" fmla="val 41923"/>
                      <a:gd name="adj4" fmla="val 43750"/>
                    </a:avLst>
                  </a:prstGeom>
                  <a:solidFill>
                    <a:srgbClr val="04559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LID4096">
                      <a:solidFill>
                        <a:schemeClr val="tx1"/>
                      </a:solidFill>
                    </a:endParaRPr>
                  </a:p>
                </p:txBody>
              </p:sp>
              <p:cxnSp>
                <p:nvCxnSpPr>
                  <p:cNvPr id="137" name="Straight Connector 136">
                    <a:extLst>
                      <a:ext uri="{FF2B5EF4-FFF2-40B4-BE49-F238E27FC236}">
                        <a16:creationId xmlns:a16="http://schemas.microsoft.com/office/drawing/2014/main" id="{B3C92782-B31B-F1AB-58AF-7F00BF2D5821}"/>
                      </a:ext>
                    </a:extLst>
                  </p:cNvPr>
                  <p:cNvCxnSpPr/>
                  <p:nvPr/>
                </p:nvCxnSpPr>
                <p:spPr>
                  <a:xfrm>
                    <a:off x="3900930" y="3637196"/>
                    <a:ext cx="0" cy="1118275"/>
                  </a:xfrm>
                  <a:prstGeom prst="line">
                    <a:avLst/>
                  </a:prstGeom>
                  <a:ln w="19050">
                    <a:solidFill>
                      <a:srgbClr val="045594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8" name="Straight Connector 137">
                    <a:extLst>
                      <a:ext uri="{FF2B5EF4-FFF2-40B4-BE49-F238E27FC236}">
                        <a16:creationId xmlns:a16="http://schemas.microsoft.com/office/drawing/2014/main" id="{3785574B-4EAF-3159-2E56-A39A6BB9B9C4}"/>
                      </a:ext>
                    </a:extLst>
                  </p:cNvPr>
                  <p:cNvCxnSpPr/>
                  <p:nvPr/>
                </p:nvCxnSpPr>
                <p:spPr>
                  <a:xfrm>
                    <a:off x="3648517" y="3637097"/>
                    <a:ext cx="0" cy="1118275"/>
                  </a:xfrm>
                  <a:prstGeom prst="line">
                    <a:avLst/>
                  </a:prstGeom>
                  <a:ln w="19050">
                    <a:solidFill>
                      <a:srgbClr val="045594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9" name="Straight Connector 138">
                    <a:extLst>
                      <a:ext uri="{FF2B5EF4-FFF2-40B4-BE49-F238E27FC236}">
                        <a16:creationId xmlns:a16="http://schemas.microsoft.com/office/drawing/2014/main" id="{A515DCAB-FB68-9EDC-B17D-7073A4BACAB5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3648517" y="4554191"/>
                    <a:ext cx="251390" cy="2"/>
                  </a:xfrm>
                  <a:prstGeom prst="line">
                    <a:avLst/>
                  </a:prstGeom>
                  <a:ln w="57150">
                    <a:solidFill>
                      <a:srgbClr val="045594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0" name="Straight Connector 139">
                    <a:extLst>
                      <a:ext uri="{FF2B5EF4-FFF2-40B4-BE49-F238E27FC236}">
                        <a16:creationId xmlns:a16="http://schemas.microsoft.com/office/drawing/2014/main" id="{53799464-7BDC-C6FD-28DA-DEBA91808827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3644446" y="4328966"/>
                    <a:ext cx="251390" cy="2"/>
                  </a:xfrm>
                  <a:prstGeom prst="line">
                    <a:avLst/>
                  </a:prstGeom>
                  <a:ln w="57150">
                    <a:solidFill>
                      <a:srgbClr val="045594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1" name="Straight Connector 140">
                    <a:extLst>
                      <a:ext uri="{FF2B5EF4-FFF2-40B4-BE49-F238E27FC236}">
                        <a16:creationId xmlns:a16="http://schemas.microsoft.com/office/drawing/2014/main" id="{19AE08CB-FA37-BA0F-2210-3991B9AEFF7B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3644446" y="4103746"/>
                    <a:ext cx="251390" cy="2"/>
                  </a:xfrm>
                  <a:prstGeom prst="line">
                    <a:avLst/>
                  </a:prstGeom>
                  <a:ln w="57150">
                    <a:solidFill>
                      <a:srgbClr val="045594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2" name="Straight Connector 141">
                    <a:extLst>
                      <a:ext uri="{FF2B5EF4-FFF2-40B4-BE49-F238E27FC236}">
                        <a16:creationId xmlns:a16="http://schemas.microsoft.com/office/drawing/2014/main" id="{E67381BA-D74D-1D65-8E10-4528BAD7491F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3644446" y="3857499"/>
                    <a:ext cx="251390" cy="2"/>
                  </a:xfrm>
                  <a:prstGeom prst="line">
                    <a:avLst/>
                  </a:prstGeom>
                  <a:ln w="57150">
                    <a:solidFill>
                      <a:srgbClr val="045594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85" name="Group 84">
                  <a:extLst>
                    <a:ext uri="{FF2B5EF4-FFF2-40B4-BE49-F238E27FC236}">
                      <a16:creationId xmlns:a16="http://schemas.microsoft.com/office/drawing/2014/main" id="{112A5C76-AC89-9699-3F4A-CE6ED62C59CB}"/>
                    </a:ext>
                  </a:extLst>
                </p:cNvPr>
                <p:cNvGrpSpPr/>
                <p:nvPr/>
              </p:nvGrpSpPr>
              <p:grpSpPr>
                <a:xfrm rot="10800000">
                  <a:off x="4915149" y="2180232"/>
                  <a:ext cx="2985490" cy="4049268"/>
                  <a:chOff x="1228918" y="2171700"/>
                  <a:chExt cx="2985490" cy="4049268"/>
                </a:xfrm>
              </p:grpSpPr>
              <p:sp>
                <p:nvSpPr>
                  <p:cNvPr id="101" name="Rectangle 100">
                    <a:extLst>
                      <a:ext uri="{FF2B5EF4-FFF2-40B4-BE49-F238E27FC236}">
                        <a16:creationId xmlns:a16="http://schemas.microsoft.com/office/drawing/2014/main" id="{A99AA051-3C42-1206-EBD3-3B537ACDE387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091257" y="4367647"/>
                    <a:ext cx="691485" cy="84159"/>
                  </a:xfrm>
                  <a:prstGeom prst="rect">
                    <a:avLst/>
                  </a:prstGeom>
                  <a:solidFill>
                    <a:srgbClr val="04559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LID4096"/>
                  </a:p>
                </p:txBody>
              </p:sp>
              <p:cxnSp>
                <p:nvCxnSpPr>
                  <p:cNvPr id="102" name="Straight Connector 101">
                    <a:extLst>
                      <a:ext uri="{FF2B5EF4-FFF2-40B4-BE49-F238E27FC236}">
                        <a16:creationId xmlns:a16="http://schemas.microsoft.com/office/drawing/2014/main" id="{89D3CB8C-6537-7D46-A5E8-5AFA829D688F}"/>
                      </a:ext>
                    </a:extLst>
                  </p:cNvPr>
                  <p:cNvCxnSpPr/>
                  <p:nvPr/>
                </p:nvCxnSpPr>
                <p:spPr>
                  <a:xfrm>
                    <a:off x="1228918" y="4755472"/>
                    <a:ext cx="2672012" cy="0"/>
                  </a:xfrm>
                  <a:prstGeom prst="line">
                    <a:avLst/>
                  </a:prstGeom>
                  <a:ln w="19050">
                    <a:solidFill>
                      <a:srgbClr val="04559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3" name="Straight Connector 102">
                    <a:extLst>
                      <a:ext uri="{FF2B5EF4-FFF2-40B4-BE49-F238E27FC236}">
                        <a16:creationId xmlns:a16="http://schemas.microsoft.com/office/drawing/2014/main" id="{5DEECA5B-A754-EDAD-45A5-283DD3A7C9BA}"/>
                      </a:ext>
                    </a:extLst>
                  </p:cNvPr>
                  <p:cNvCxnSpPr/>
                  <p:nvPr/>
                </p:nvCxnSpPr>
                <p:spPr>
                  <a:xfrm>
                    <a:off x="4214408" y="5068950"/>
                    <a:ext cx="0" cy="1152018"/>
                  </a:xfrm>
                  <a:prstGeom prst="line">
                    <a:avLst/>
                  </a:prstGeom>
                  <a:ln w="19050">
                    <a:solidFill>
                      <a:srgbClr val="04559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4" name="Arc 103">
                    <a:extLst>
                      <a:ext uri="{FF2B5EF4-FFF2-40B4-BE49-F238E27FC236}">
                        <a16:creationId xmlns:a16="http://schemas.microsoft.com/office/drawing/2014/main" id="{B8E24894-8494-6C3F-F9B4-D735D10DA016}"/>
                      </a:ext>
                    </a:extLst>
                  </p:cNvPr>
                  <p:cNvSpPr/>
                  <p:nvPr/>
                </p:nvSpPr>
                <p:spPr>
                  <a:xfrm>
                    <a:off x="3587452" y="4755472"/>
                    <a:ext cx="626956" cy="626956"/>
                  </a:xfrm>
                  <a:prstGeom prst="arc">
                    <a:avLst/>
                  </a:prstGeom>
                  <a:ln w="19050">
                    <a:solidFill>
                      <a:srgbClr val="04559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LID4096"/>
                  </a:p>
                </p:txBody>
              </p:sp>
              <p:cxnSp>
                <p:nvCxnSpPr>
                  <p:cNvPr id="105" name="Straight Connector 104">
                    <a:extLst>
                      <a:ext uri="{FF2B5EF4-FFF2-40B4-BE49-F238E27FC236}">
                        <a16:creationId xmlns:a16="http://schemas.microsoft.com/office/drawing/2014/main" id="{553A34EC-C7C8-F3C7-0FE8-ED33AC48ECB0}"/>
                      </a:ext>
                    </a:extLst>
                  </p:cNvPr>
                  <p:cNvCxnSpPr/>
                  <p:nvPr/>
                </p:nvCxnSpPr>
                <p:spPr>
                  <a:xfrm>
                    <a:off x="1251044" y="4538087"/>
                    <a:ext cx="2143877" cy="0"/>
                  </a:xfrm>
                  <a:prstGeom prst="line">
                    <a:avLst/>
                  </a:prstGeom>
                  <a:ln w="19050">
                    <a:solidFill>
                      <a:srgbClr val="045594"/>
                    </a:solidFill>
                    <a:prstDash val="lg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106" name="Group 105">
                    <a:extLst>
                      <a:ext uri="{FF2B5EF4-FFF2-40B4-BE49-F238E27FC236}">
                        <a16:creationId xmlns:a16="http://schemas.microsoft.com/office/drawing/2014/main" id="{00A476E9-136F-2E2C-38F7-A2065E6A848A}"/>
                      </a:ext>
                    </a:extLst>
                  </p:cNvPr>
                  <p:cNvGrpSpPr/>
                  <p:nvPr/>
                </p:nvGrpSpPr>
                <p:grpSpPr>
                  <a:xfrm>
                    <a:off x="1228918" y="4074349"/>
                    <a:ext cx="2245067" cy="31347"/>
                    <a:chOff x="1103375" y="3045890"/>
                    <a:chExt cx="2633737" cy="36773"/>
                  </a:xfrm>
                </p:grpSpPr>
                <p:cxnSp>
                  <p:nvCxnSpPr>
                    <p:cNvPr id="122" name="Straight Connector 121">
                      <a:extLst>
                        <a:ext uri="{FF2B5EF4-FFF2-40B4-BE49-F238E27FC236}">
                          <a16:creationId xmlns:a16="http://schemas.microsoft.com/office/drawing/2014/main" id="{4DFEC792-6A4D-4893-21DD-FDCFA56A9D1C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1103375" y="3082663"/>
                      <a:ext cx="2633737" cy="0"/>
                    </a:xfrm>
                    <a:prstGeom prst="line">
                      <a:avLst/>
                    </a:prstGeom>
                    <a:ln w="19050">
                      <a:solidFill>
                        <a:srgbClr val="045594"/>
                      </a:solidFill>
                      <a:prstDash val="soli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3" name="Straight Connector 122">
                      <a:extLst>
                        <a:ext uri="{FF2B5EF4-FFF2-40B4-BE49-F238E27FC236}">
                          <a16:creationId xmlns:a16="http://schemas.microsoft.com/office/drawing/2014/main" id="{6FC904BF-82A0-5145-0872-8479FA5F99E4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1103375" y="3045890"/>
                      <a:ext cx="2633737" cy="0"/>
                    </a:xfrm>
                    <a:prstGeom prst="line">
                      <a:avLst/>
                    </a:prstGeom>
                    <a:ln w="19050">
                      <a:solidFill>
                        <a:srgbClr val="045594"/>
                      </a:solidFill>
                      <a:prstDash val="soli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107" name="Straight Connector 106">
                    <a:extLst>
                      <a:ext uri="{FF2B5EF4-FFF2-40B4-BE49-F238E27FC236}">
                        <a16:creationId xmlns:a16="http://schemas.microsoft.com/office/drawing/2014/main" id="{D103EC22-039E-9F09-863F-AE054EE058C2}"/>
                      </a:ext>
                    </a:extLst>
                  </p:cNvPr>
                  <p:cNvCxnSpPr/>
                  <p:nvPr/>
                </p:nvCxnSpPr>
                <p:spPr>
                  <a:xfrm>
                    <a:off x="1251044" y="3854582"/>
                    <a:ext cx="2245067" cy="0"/>
                  </a:xfrm>
                  <a:prstGeom prst="line">
                    <a:avLst/>
                  </a:prstGeom>
                  <a:ln w="19050">
                    <a:solidFill>
                      <a:srgbClr val="045594"/>
                    </a:solidFill>
                    <a:prstDash val="lg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8" name="Straight Connector 107">
                    <a:extLst>
                      <a:ext uri="{FF2B5EF4-FFF2-40B4-BE49-F238E27FC236}">
                        <a16:creationId xmlns:a16="http://schemas.microsoft.com/office/drawing/2014/main" id="{9D458EB6-9729-3D88-83E8-33BE1FD16021}"/>
                      </a:ext>
                    </a:extLst>
                  </p:cNvPr>
                  <p:cNvCxnSpPr/>
                  <p:nvPr/>
                </p:nvCxnSpPr>
                <p:spPr>
                  <a:xfrm>
                    <a:off x="1251044" y="3637196"/>
                    <a:ext cx="2649886" cy="0"/>
                  </a:xfrm>
                  <a:prstGeom prst="line">
                    <a:avLst/>
                  </a:prstGeom>
                  <a:ln w="19050">
                    <a:solidFill>
                      <a:srgbClr val="04559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9" name="Straight Connector 108">
                    <a:extLst>
                      <a:ext uri="{FF2B5EF4-FFF2-40B4-BE49-F238E27FC236}">
                        <a16:creationId xmlns:a16="http://schemas.microsoft.com/office/drawing/2014/main" id="{ACAF0F24-4D63-9C04-1130-3FDE6E559821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4214408" y="2171700"/>
                    <a:ext cx="0" cy="1152018"/>
                  </a:xfrm>
                  <a:prstGeom prst="line">
                    <a:avLst/>
                  </a:prstGeom>
                  <a:ln w="19050">
                    <a:solidFill>
                      <a:srgbClr val="04559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10" name="Arc 109">
                    <a:extLst>
                      <a:ext uri="{FF2B5EF4-FFF2-40B4-BE49-F238E27FC236}">
                        <a16:creationId xmlns:a16="http://schemas.microsoft.com/office/drawing/2014/main" id="{66915A87-F24E-0CAD-D286-421EBF9E87BA}"/>
                      </a:ext>
                    </a:extLst>
                  </p:cNvPr>
                  <p:cNvSpPr/>
                  <p:nvPr/>
                </p:nvSpPr>
                <p:spPr>
                  <a:xfrm flipV="1">
                    <a:off x="3587452" y="3010240"/>
                    <a:ext cx="626956" cy="626956"/>
                  </a:xfrm>
                  <a:prstGeom prst="arc">
                    <a:avLst/>
                  </a:prstGeom>
                  <a:ln w="19050">
                    <a:solidFill>
                      <a:srgbClr val="04559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LID4096"/>
                  </a:p>
                </p:txBody>
              </p:sp>
              <p:grpSp>
                <p:nvGrpSpPr>
                  <p:cNvPr id="111" name="Group 110">
                    <a:extLst>
                      <a:ext uri="{FF2B5EF4-FFF2-40B4-BE49-F238E27FC236}">
                        <a16:creationId xmlns:a16="http://schemas.microsoft.com/office/drawing/2014/main" id="{63D41795-A68F-EDFC-EEAB-3283B9CFB799}"/>
                      </a:ext>
                    </a:extLst>
                  </p:cNvPr>
                  <p:cNvGrpSpPr/>
                  <p:nvPr/>
                </p:nvGrpSpPr>
                <p:grpSpPr>
                  <a:xfrm>
                    <a:off x="1251044" y="4320701"/>
                    <a:ext cx="2143877" cy="0"/>
                    <a:chOff x="1103375" y="3241067"/>
                    <a:chExt cx="2515029" cy="0"/>
                  </a:xfrm>
                </p:grpSpPr>
                <p:cxnSp>
                  <p:nvCxnSpPr>
                    <p:cNvPr id="120" name="Straight Connector 119">
                      <a:extLst>
                        <a:ext uri="{FF2B5EF4-FFF2-40B4-BE49-F238E27FC236}">
                          <a16:creationId xmlns:a16="http://schemas.microsoft.com/office/drawing/2014/main" id="{C56C14BB-1CB5-5D34-D30D-5406ABB9750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1992630" y="3241067"/>
                      <a:ext cx="1625774" cy="0"/>
                    </a:xfrm>
                    <a:prstGeom prst="line">
                      <a:avLst/>
                    </a:prstGeom>
                    <a:ln w="19050">
                      <a:solidFill>
                        <a:srgbClr val="045594"/>
                      </a:solidFill>
                      <a:prstDash val="soli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1" name="Straight Connector 120">
                      <a:extLst>
                        <a:ext uri="{FF2B5EF4-FFF2-40B4-BE49-F238E27FC236}">
                          <a16:creationId xmlns:a16="http://schemas.microsoft.com/office/drawing/2014/main" id="{06F58345-7B54-BD96-C3F5-79FF49C01382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1103375" y="3241067"/>
                      <a:ext cx="889255" cy="0"/>
                    </a:xfrm>
                    <a:prstGeom prst="line">
                      <a:avLst/>
                    </a:prstGeom>
                    <a:ln w="19050">
                      <a:solidFill>
                        <a:srgbClr val="045594"/>
                      </a:solidFill>
                      <a:prstDash val="sysDash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12" name="Arrow: Bent 111">
                    <a:extLst>
                      <a:ext uri="{FF2B5EF4-FFF2-40B4-BE49-F238E27FC236}">
                        <a16:creationId xmlns:a16="http://schemas.microsoft.com/office/drawing/2014/main" id="{F036ECA8-3C05-4C54-9D50-F101826F2398}"/>
                      </a:ext>
                    </a:extLst>
                  </p:cNvPr>
                  <p:cNvSpPr/>
                  <p:nvPr/>
                </p:nvSpPr>
                <p:spPr>
                  <a:xfrm rot="16200000" flipV="1">
                    <a:off x="3079534" y="4140663"/>
                    <a:ext cx="120296" cy="128406"/>
                  </a:xfrm>
                  <a:prstGeom prst="bentArrow">
                    <a:avLst>
                      <a:gd name="adj1" fmla="val 17307"/>
                      <a:gd name="adj2" fmla="val 28077"/>
                      <a:gd name="adj3" fmla="val 41923"/>
                      <a:gd name="adj4" fmla="val 43750"/>
                    </a:avLst>
                  </a:prstGeom>
                  <a:solidFill>
                    <a:srgbClr val="04559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LID4096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13" name="Arrow: Bent 112">
                    <a:extLst>
                      <a:ext uri="{FF2B5EF4-FFF2-40B4-BE49-F238E27FC236}">
                        <a16:creationId xmlns:a16="http://schemas.microsoft.com/office/drawing/2014/main" id="{E8EC5906-B9F1-EE1D-649B-C61E570B4903}"/>
                      </a:ext>
                    </a:extLst>
                  </p:cNvPr>
                  <p:cNvSpPr/>
                  <p:nvPr/>
                </p:nvSpPr>
                <p:spPr>
                  <a:xfrm rot="16200000" flipV="1">
                    <a:off x="2043504" y="4137822"/>
                    <a:ext cx="120296" cy="128406"/>
                  </a:xfrm>
                  <a:prstGeom prst="bentArrow">
                    <a:avLst>
                      <a:gd name="adj1" fmla="val 17307"/>
                      <a:gd name="adj2" fmla="val 28077"/>
                      <a:gd name="adj3" fmla="val 41923"/>
                      <a:gd name="adj4" fmla="val 43750"/>
                    </a:avLst>
                  </a:prstGeom>
                  <a:solidFill>
                    <a:srgbClr val="04559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LID4096">
                      <a:solidFill>
                        <a:schemeClr val="tx1"/>
                      </a:solidFill>
                    </a:endParaRPr>
                  </a:p>
                </p:txBody>
              </p:sp>
              <p:cxnSp>
                <p:nvCxnSpPr>
                  <p:cNvPr id="114" name="Straight Connector 113">
                    <a:extLst>
                      <a:ext uri="{FF2B5EF4-FFF2-40B4-BE49-F238E27FC236}">
                        <a16:creationId xmlns:a16="http://schemas.microsoft.com/office/drawing/2014/main" id="{19283FC3-DD49-948B-C011-688447F9630A}"/>
                      </a:ext>
                    </a:extLst>
                  </p:cNvPr>
                  <p:cNvCxnSpPr/>
                  <p:nvPr/>
                </p:nvCxnSpPr>
                <p:spPr>
                  <a:xfrm>
                    <a:off x="3900930" y="3637196"/>
                    <a:ext cx="0" cy="1118275"/>
                  </a:xfrm>
                  <a:prstGeom prst="line">
                    <a:avLst/>
                  </a:prstGeom>
                  <a:ln w="19050">
                    <a:solidFill>
                      <a:srgbClr val="045594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5" name="Straight Connector 114">
                    <a:extLst>
                      <a:ext uri="{FF2B5EF4-FFF2-40B4-BE49-F238E27FC236}">
                        <a16:creationId xmlns:a16="http://schemas.microsoft.com/office/drawing/2014/main" id="{E2D6EB90-6FCF-433A-4A01-70CE21B88960}"/>
                      </a:ext>
                    </a:extLst>
                  </p:cNvPr>
                  <p:cNvCxnSpPr/>
                  <p:nvPr/>
                </p:nvCxnSpPr>
                <p:spPr>
                  <a:xfrm>
                    <a:off x="3648517" y="3637097"/>
                    <a:ext cx="0" cy="1118275"/>
                  </a:xfrm>
                  <a:prstGeom prst="line">
                    <a:avLst/>
                  </a:prstGeom>
                  <a:ln w="19050">
                    <a:solidFill>
                      <a:srgbClr val="045594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6" name="Straight Connector 115">
                    <a:extLst>
                      <a:ext uri="{FF2B5EF4-FFF2-40B4-BE49-F238E27FC236}">
                        <a16:creationId xmlns:a16="http://schemas.microsoft.com/office/drawing/2014/main" id="{B99BD4BF-286B-55E5-8FF5-0C2A92025C0B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3648517" y="4554191"/>
                    <a:ext cx="251390" cy="2"/>
                  </a:xfrm>
                  <a:prstGeom prst="line">
                    <a:avLst/>
                  </a:prstGeom>
                  <a:ln w="57150">
                    <a:solidFill>
                      <a:srgbClr val="045594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7" name="Straight Connector 116">
                    <a:extLst>
                      <a:ext uri="{FF2B5EF4-FFF2-40B4-BE49-F238E27FC236}">
                        <a16:creationId xmlns:a16="http://schemas.microsoft.com/office/drawing/2014/main" id="{995BE9E8-BFCC-238B-B1E5-3E62D7C0B90A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3644446" y="4328966"/>
                    <a:ext cx="251390" cy="2"/>
                  </a:xfrm>
                  <a:prstGeom prst="line">
                    <a:avLst/>
                  </a:prstGeom>
                  <a:ln w="57150">
                    <a:solidFill>
                      <a:srgbClr val="045594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8" name="Straight Connector 117">
                    <a:extLst>
                      <a:ext uri="{FF2B5EF4-FFF2-40B4-BE49-F238E27FC236}">
                        <a16:creationId xmlns:a16="http://schemas.microsoft.com/office/drawing/2014/main" id="{B1FA35FC-2603-E3E6-BAE8-5A3CA1B19156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3644446" y="4103746"/>
                    <a:ext cx="251390" cy="2"/>
                  </a:xfrm>
                  <a:prstGeom prst="line">
                    <a:avLst/>
                  </a:prstGeom>
                  <a:ln w="57150">
                    <a:solidFill>
                      <a:srgbClr val="045594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9" name="Straight Connector 118">
                    <a:extLst>
                      <a:ext uri="{FF2B5EF4-FFF2-40B4-BE49-F238E27FC236}">
                        <a16:creationId xmlns:a16="http://schemas.microsoft.com/office/drawing/2014/main" id="{C2742340-ED28-3D4E-7444-4F1CCE57275C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3644446" y="3857499"/>
                    <a:ext cx="251390" cy="2"/>
                  </a:xfrm>
                  <a:prstGeom prst="line">
                    <a:avLst/>
                  </a:prstGeom>
                  <a:ln w="57150">
                    <a:solidFill>
                      <a:srgbClr val="045594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7F7DB045-0396-4B48-6C12-DBCE26D2F94D}"/>
                    </a:ext>
                  </a:extLst>
                </p:cNvPr>
                <p:cNvSpPr/>
                <p:nvPr/>
              </p:nvSpPr>
              <p:spPr>
                <a:xfrm>
                  <a:off x="4536428" y="5403473"/>
                  <a:ext cx="378720" cy="84159"/>
                </a:xfrm>
                <a:prstGeom prst="rect">
                  <a:avLst/>
                </a:prstGeom>
                <a:solidFill>
                  <a:srgbClr val="04559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LID4096"/>
                </a:p>
              </p:txBody>
            </p:sp>
            <p:cxnSp>
              <p:nvCxnSpPr>
                <p:cNvPr id="87" name="Straight Connector 86">
                  <a:extLst>
                    <a:ext uri="{FF2B5EF4-FFF2-40B4-BE49-F238E27FC236}">
                      <a16:creationId xmlns:a16="http://schemas.microsoft.com/office/drawing/2014/main" id="{CD0438FF-9093-7650-0DD1-4414FF42BFE3}"/>
                    </a:ext>
                  </a:extLst>
                </p:cNvPr>
                <p:cNvCxnSpPr/>
                <p:nvPr/>
              </p:nvCxnSpPr>
              <p:spPr>
                <a:xfrm>
                  <a:off x="4214506" y="5071287"/>
                  <a:ext cx="700643" cy="0"/>
                </a:xfrm>
                <a:prstGeom prst="line">
                  <a:avLst/>
                </a:prstGeom>
                <a:ln w="19050">
                  <a:solidFill>
                    <a:srgbClr val="045594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" name="Straight Connector 87">
                  <a:extLst>
                    <a:ext uri="{FF2B5EF4-FFF2-40B4-BE49-F238E27FC236}">
                      <a16:creationId xmlns:a16="http://schemas.microsoft.com/office/drawing/2014/main" id="{8DFE5308-8348-AF90-55BA-D35C415209A1}"/>
                    </a:ext>
                  </a:extLst>
                </p:cNvPr>
                <p:cNvCxnSpPr/>
                <p:nvPr/>
              </p:nvCxnSpPr>
              <p:spPr>
                <a:xfrm>
                  <a:off x="4214407" y="5323700"/>
                  <a:ext cx="691871" cy="0"/>
                </a:xfrm>
                <a:prstGeom prst="line">
                  <a:avLst/>
                </a:prstGeom>
                <a:ln w="19050">
                  <a:solidFill>
                    <a:srgbClr val="045594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" name="Straight Connector 88">
                  <a:extLst>
                    <a:ext uri="{FF2B5EF4-FFF2-40B4-BE49-F238E27FC236}">
                      <a16:creationId xmlns:a16="http://schemas.microsoft.com/office/drawing/2014/main" id="{AD5D615B-FE5A-9BA3-6759-111B4D03D753}"/>
                    </a:ext>
                  </a:extLst>
                </p:cNvPr>
                <p:cNvCxnSpPr/>
                <p:nvPr/>
              </p:nvCxnSpPr>
              <p:spPr>
                <a:xfrm rot="16200000" flipH="1">
                  <a:off x="4434647" y="5191696"/>
                  <a:ext cx="251390" cy="2"/>
                </a:xfrm>
                <a:prstGeom prst="line">
                  <a:avLst/>
                </a:prstGeom>
                <a:ln w="57150">
                  <a:solidFill>
                    <a:srgbClr val="045594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" name="Straight Connector 89">
                  <a:extLst>
                    <a:ext uri="{FF2B5EF4-FFF2-40B4-BE49-F238E27FC236}">
                      <a16:creationId xmlns:a16="http://schemas.microsoft.com/office/drawing/2014/main" id="{AF34C79C-6CBE-DE8D-DFDF-0D1A3646CA1C}"/>
                    </a:ext>
                  </a:extLst>
                </p:cNvPr>
                <p:cNvCxnSpPr/>
                <p:nvPr/>
              </p:nvCxnSpPr>
              <p:spPr>
                <a:xfrm rot="16200000" flipH="1">
                  <a:off x="4249125" y="5191696"/>
                  <a:ext cx="251390" cy="2"/>
                </a:xfrm>
                <a:prstGeom prst="line">
                  <a:avLst/>
                </a:prstGeom>
                <a:ln w="57150">
                  <a:solidFill>
                    <a:srgbClr val="045594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Straight Connector 90">
                  <a:extLst>
                    <a:ext uri="{FF2B5EF4-FFF2-40B4-BE49-F238E27FC236}">
                      <a16:creationId xmlns:a16="http://schemas.microsoft.com/office/drawing/2014/main" id="{D669289F-79D2-9462-4C52-2A4F89A787D1}"/>
                    </a:ext>
                  </a:extLst>
                </p:cNvPr>
                <p:cNvCxnSpPr/>
                <p:nvPr/>
              </p:nvCxnSpPr>
              <p:spPr>
                <a:xfrm rot="16200000" flipH="1">
                  <a:off x="4643485" y="5198004"/>
                  <a:ext cx="251390" cy="2"/>
                </a:xfrm>
                <a:prstGeom prst="line">
                  <a:avLst/>
                </a:prstGeom>
                <a:ln w="57150">
                  <a:solidFill>
                    <a:srgbClr val="045594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92" name="Group 91">
                  <a:extLst>
                    <a:ext uri="{FF2B5EF4-FFF2-40B4-BE49-F238E27FC236}">
                      <a16:creationId xmlns:a16="http://schemas.microsoft.com/office/drawing/2014/main" id="{D9433C59-690D-E7E2-E8F3-6A61CA847761}"/>
                    </a:ext>
                  </a:extLst>
                </p:cNvPr>
                <p:cNvGrpSpPr/>
                <p:nvPr/>
              </p:nvGrpSpPr>
              <p:grpSpPr>
                <a:xfrm rot="10800000">
                  <a:off x="4205536" y="2165959"/>
                  <a:ext cx="700742" cy="1163499"/>
                  <a:chOff x="5603651" y="2354667"/>
                  <a:chExt cx="700742" cy="1163499"/>
                </a:xfrm>
              </p:grpSpPr>
              <p:cxnSp>
                <p:nvCxnSpPr>
                  <p:cNvPr id="93" name="Straight Connector 92">
                    <a:extLst>
                      <a:ext uri="{FF2B5EF4-FFF2-40B4-BE49-F238E27FC236}">
                        <a16:creationId xmlns:a16="http://schemas.microsoft.com/office/drawing/2014/main" id="{FB9904E2-741C-6433-FE15-7307D4BD4489}"/>
                      </a:ext>
                    </a:extLst>
                  </p:cNvPr>
                  <p:cNvCxnSpPr/>
                  <p:nvPr/>
                </p:nvCxnSpPr>
                <p:spPr>
                  <a:xfrm>
                    <a:off x="5933348" y="2772682"/>
                    <a:ext cx="0" cy="745484"/>
                  </a:xfrm>
                  <a:prstGeom prst="line">
                    <a:avLst/>
                  </a:prstGeom>
                  <a:ln w="19050">
                    <a:solidFill>
                      <a:srgbClr val="04559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4" name="Straight Connector 93">
                    <a:extLst>
                      <a:ext uri="{FF2B5EF4-FFF2-40B4-BE49-F238E27FC236}">
                        <a16:creationId xmlns:a16="http://schemas.microsoft.com/office/drawing/2014/main" id="{64F28B9E-DEF3-F8E4-5DB9-B639915D4A26}"/>
                      </a:ext>
                    </a:extLst>
                  </p:cNvPr>
                  <p:cNvCxnSpPr/>
                  <p:nvPr/>
                </p:nvCxnSpPr>
                <p:spPr>
                  <a:xfrm>
                    <a:off x="5965825" y="2776297"/>
                    <a:ext cx="0" cy="741869"/>
                  </a:xfrm>
                  <a:prstGeom prst="line">
                    <a:avLst/>
                  </a:prstGeom>
                  <a:ln w="19050">
                    <a:solidFill>
                      <a:srgbClr val="04559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5" name="Rectangle 94">
                    <a:extLst>
                      <a:ext uri="{FF2B5EF4-FFF2-40B4-BE49-F238E27FC236}">
                        <a16:creationId xmlns:a16="http://schemas.microsoft.com/office/drawing/2014/main" id="{0EA9E57F-AE88-CA3E-0F6A-2F51A5F21A98}"/>
                      </a:ext>
                    </a:extLst>
                  </p:cNvPr>
                  <p:cNvSpPr/>
                  <p:nvPr/>
                </p:nvSpPr>
                <p:spPr>
                  <a:xfrm>
                    <a:off x="5925672" y="2692138"/>
                    <a:ext cx="378720" cy="84159"/>
                  </a:xfrm>
                  <a:prstGeom prst="rect">
                    <a:avLst/>
                  </a:prstGeom>
                  <a:solidFill>
                    <a:srgbClr val="04559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LID4096"/>
                  </a:p>
                </p:txBody>
              </p:sp>
              <p:cxnSp>
                <p:nvCxnSpPr>
                  <p:cNvPr id="96" name="Straight Connector 95">
                    <a:extLst>
                      <a:ext uri="{FF2B5EF4-FFF2-40B4-BE49-F238E27FC236}">
                        <a16:creationId xmlns:a16="http://schemas.microsoft.com/office/drawing/2014/main" id="{2F0A23E8-DF42-C4B5-CE4F-3493D54F4FE5}"/>
                      </a:ext>
                    </a:extLst>
                  </p:cNvPr>
                  <p:cNvCxnSpPr/>
                  <p:nvPr/>
                </p:nvCxnSpPr>
                <p:spPr>
                  <a:xfrm>
                    <a:off x="5603750" y="2359952"/>
                    <a:ext cx="700643" cy="0"/>
                  </a:xfrm>
                  <a:prstGeom prst="line">
                    <a:avLst/>
                  </a:prstGeom>
                  <a:ln w="19050">
                    <a:solidFill>
                      <a:srgbClr val="045594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7" name="Straight Connector 96">
                    <a:extLst>
                      <a:ext uri="{FF2B5EF4-FFF2-40B4-BE49-F238E27FC236}">
                        <a16:creationId xmlns:a16="http://schemas.microsoft.com/office/drawing/2014/main" id="{A4C5CE0A-3BB2-4245-3375-0CEE13FB4C6E}"/>
                      </a:ext>
                    </a:extLst>
                  </p:cNvPr>
                  <p:cNvCxnSpPr/>
                  <p:nvPr/>
                </p:nvCxnSpPr>
                <p:spPr>
                  <a:xfrm>
                    <a:off x="5603651" y="2612365"/>
                    <a:ext cx="691871" cy="0"/>
                  </a:xfrm>
                  <a:prstGeom prst="line">
                    <a:avLst/>
                  </a:prstGeom>
                  <a:ln w="19050">
                    <a:solidFill>
                      <a:srgbClr val="045594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8" name="Straight Connector 97">
                    <a:extLst>
                      <a:ext uri="{FF2B5EF4-FFF2-40B4-BE49-F238E27FC236}">
                        <a16:creationId xmlns:a16="http://schemas.microsoft.com/office/drawing/2014/main" id="{D17C3674-CA48-A023-E1F1-B028147A549F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5823891" y="2480361"/>
                    <a:ext cx="251390" cy="2"/>
                  </a:xfrm>
                  <a:prstGeom prst="line">
                    <a:avLst/>
                  </a:prstGeom>
                  <a:ln w="57150">
                    <a:solidFill>
                      <a:srgbClr val="045594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9" name="Straight Connector 98">
                    <a:extLst>
                      <a:ext uri="{FF2B5EF4-FFF2-40B4-BE49-F238E27FC236}">
                        <a16:creationId xmlns:a16="http://schemas.microsoft.com/office/drawing/2014/main" id="{BC854D19-BE90-DF89-EFEE-D81F5A4B90DB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5638369" y="2480361"/>
                    <a:ext cx="251390" cy="2"/>
                  </a:xfrm>
                  <a:prstGeom prst="line">
                    <a:avLst/>
                  </a:prstGeom>
                  <a:ln w="57150">
                    <a:solidFill>
                      <a:srgbClr val="045594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0" name="Straight Connector 99">
                    <a:extLst>
                      <a:ext uri="{FF2B5EF4-FFF2-40B4-BE49-F238E27FC236}">
                        <a16:creationId xmlns:a16="http://schemas.microsoft.com/office/drawing/2014/main" id="{466E58C1-1BD1-8986-0186-3DA736CD1B80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6032729" y="2486669"/>
                    <a:ext cx="251390" cy="2"/>
                  </a:xfrm>
                  <a:prstGeom prst="line">
                    <a:avLst/>
                  </a:prstGeom>
                  <a:ln w="57150">
                    <a:solidFill>
                      <a:srgbClr val="045594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pic>
          <p:nvPicPr>
            <p:cNvPr id="156" name="Graphic 155" descr="Map compass outline">
              <a:extLst>
                <a:ext uri="{FF2B5EF4-FFF2-40B4-BE49-F238E27FC236}">
                  <a16:creationId xmlns:a16="http://schemas.microsoft.com/office/drawing/2014/main" id="{039B5FFC-0621-A5DF-6058-486B9432D2C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9843762" y="6020949"/>
              <a:ext cx="1950791" cy="19507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312955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898D6C-2B53-C0B0-47B2-7715CCE13A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AFCCD-4579-7C6F-075B-BF93F86EA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140" y="1947404"/>
            <a:ext cx="28392120" cy="2194047"/>
          </a:xfrm>
        </p:spPr>
        <p:txBody>
          <a:bodyPr>
            <a:normAutofit/>
          </a:bodyPr>
          <a:lstStyle/>
          <a:p>
            <a:r>
              <a:rPr lang="en-US" sz="10700" dirty="0">
                <a:solidFill>
                  <a:srgbClr val="045594"/>
                </a:solidFill>
              </a:rPr>
              <a:t>Protected Left Turns</a:t>
            </a:r>
            <a:endParaRPr lang="en-US" sz="8640" dirty="0">
              <a:solidFill>
                <a:srgbClr val="045594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70023C-0F4B-909B-2801-9E395306797F}"/>
              </a:ext>
            </a:extLst>
          </p:cNvPr>
          <p:cNvSpPr txBox="1"/>
          <p:nvPr/>
        </p:nvSpPr>
        <p:spPr>
          <a:xfrm>
            <a:off x="667610" y="6101090"/>
            <a:ext cx="15547750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/>
              <a:t>22% of fatal and serious injury crashes at signals are left turn opposing through maneuver in Georgia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sz="5400" b="1" dirty="0"/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sz="5400" b="1" dirty="0"/>
          </a:p>
          <a:p>
            <a:r>
              <a:rPr lang="en-US" sz="4800" b="1" dirty="0"/>
              <a:t>Protected left turns reduce 99% </a:t>
            </a:r>
            <a:r>
              <a:rPr lang="en-US" sz="4800" dirty="0"/>
              <a:t>of opposing left turn crashes by when converting from permitted or permitted-protected phasing </a:t>
            </a:r>
            <a:r>
              <a:rPr lang="en-US" sz="4000" i="1" dirty="0"/>
              <a:t>CMF ID: </a:t>
            </a:r>
            <a:r>
              <a:rPr lang="en-001" sz="4000" i="1" dirty="0"/>
              <a:t>333</a:t>
            </a:r>
            <a:endParaRPr lang="en-US" sz="4800" i="1" dirty="0"/>
          </a:p>
        </p:txBody>
      </p:sp>
      <p:pic>
        <p:nvPicPr>
          <p:cNvPr id="3" name="Picture 2" descr="Read &quot;Decision-Making Guide for Traffic Signal Phasing&quot; at NAP.edu">
            <a:extLst>
              <a:ext uri="{FF2B5EF4-FFF2-40B4-BE49-F238E27FC236}">
                <a16:creationId xmlns:a16="http://schemas.microsoft.com/office/drawing/2014/main" id="{7B3429E1-870D-4B53-B32A-22B12594A67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603" t="29842" r="15343" b="8705"/>
          <a:stretch>
            <a:fillRect/>
          </a:stretch>
        </p:blipFill>
        <p:spPr>
          <a:xfrm>
            <a:off x="17416189" y="4636598"/>
            <a:ext cx="14590761" cy="1655362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7A72C41-7EAE-C56E-318A-D3CB4392E37D}"/>
              </a:ext>
            </a:extLst>
          </p:cNvPr>
          <p:cNvSpPr txBox="1"/>
          <p:nvPr/>
        </p:nvSpPr>
        <p:spPr>
          <a:xfrm>
            <a:off x="17698065" y="19393214"/>
            <a:ext cx="14308885" cy="21212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Left turn signalization options</a:t>
            </a:r>
          </a:p>
          <a:p>
            <a:r>
              <a:rPr lang="en-US" sz="4000" i="1" dirty="0"/>
              <a:t>Image source: </a:t>
            </a:r>
            <a:r>
              <a:rPr lang="en-001" sz="4000" i="1" dirty="0"/>
              <a:t>https://www.nationalacademies.org/read/25905/chapter/6</a:t>
            </a:r>
          </a:p>
        </p:txBody>
      </p:sp>
    </p:spTree>
    <p:extLst>
      <p:ext uri="{BB962C8B-B14F-4D97-AF65-F5344CB8AC3E}">
        <p14:creationId xmlns:p14="http://schemas.microsoft.com/office/powerpoint/2010/main" val="632107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DD2F433-569B-E9F6-D949-E8A470B737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14800" y="2064824"/>
            <a:ext cx="24688800" cy="1434639"/>
          </a:xfrm>
        </p:spPr>
        <p:txBody>
          <a:bodyPr anchor="b"/>
          <a:lstStyle/>
          <a:p>
            <a:r>
              <a:rPr lang="en-US" sz="9600" dirty="0"/>
              <a:t>Traditional GDOT Analysis</a:t>
            </a:r>
            <a:endParaRPr lang="en-001" sz="9600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7B96E54-F609-1E77-1B84-D7CE37DA291F}"/>
              </a:ext>
            </a:extLst>
          </p:cNvPr>
          <p:cNvGrpSpPr/>
          <p:nvPr/>
        </p:nvGrpSpPr>
        <p:grpSpPr>
          <a:xfrm>
            <a:off x="345584" y="14411813"/>
            <a:ext cx="18469114" cy="5155802"/>
            <a:chOff x="16593267" y="4120368"/>
            <a:chExt cx="15570148" cy="3608592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8A1B5D0-E50A-0628-8AAD-96378074F1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935" b="3281"/>
            <a:stretch>
              <a:fillRect/>
            </a:stretch>
          </p:blipFill>
          <p:spPr>
            <a:xfrm>
              <a:off x="16593267" y="4951365"/>
              <a:ext cx="15570148" cy="2777595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A98F2DE-BEFD-BC81-C73D-8001D65C66EC}"/>
                </a:ext>
              </a:extLst>
            </p:cNvPr>
            <p:cNvSpPr txBox="1"/>
            <p:nvPr/>
          </p:nvSpPr>
          <p:spPr>
            <a:xfrm>
              <a:off x="18280057" y="4120368"/>
              <a:ext cx="1388335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/>
                <a:t>Left turn opposing through crashes each year</a:t>
              </a:r>
              <a:endParaRPr lang="en-001" sz="4800" b="1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CE30843-F64C-1C70-CDFE-FCF6F10244C4}"/>
              </a:ext>
            </a:extLst>
          </p:cNvPr>
          <p:cNvGrpSpPr/>
          <p:nvPr/>
        </p:nvGrpSpPr>
        <p:grpSpPr>
          <a:xfrm>
            <a:off x="19637607" y="12955084"/>
            <a:ext cx="14255254" cy="7720786"/>
            <a:chOff x="17506349" y="8181415"/>
            <a:chExt cx="13883358" cy="681060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8F25CA5-716E-D6D7-B519-237E0CAEFA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894" b="8681"/>
            <a:stretch>
              <a:fillRect/>
            </a:stretch>
          </p:blipFill>
          <p:spPr>
            <a:xfrm>
              <a:off x="18307789" y="8181415"/>
              <a:ext cx="12280478" cy="5582770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8053C7F-85E4-03DF-F558-338389D7022F}"/>
                </a:ext>
              </a:extLst>
            </p:cNvPr>
            <p:cNvSpPr txBox="1"/>
            <p:nvPr/>
          </p:nvSpPr>
          <p:spPr>
            <a:xfrm>
              <a:off x="17506349" y="13607401"/>
              <a:ext cx="13883358" cy="1384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b="1" dirty="0"/>
                <a:t>Left turn opposing through </a:t>
              </a:r>
            </a:p>
            <a:p>
              <a:pPr algn="ctr"/>
              <a:r>
                <a:rPr lang="en-US" sz="4800" b="1" dirty="0"/>
                <a:t>crashes each hour</a:t>
              </a:r>
              <a:endParaRPr lang="en-001" sz="4800" b="1" dirty="0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8FDE314B-F647-548D-DF58-F88EBFC25F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557" y="4524727"/>
            <a:ext cx="29768965" cy="740509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13BE3A8-6D8E-D5F3-7D96-5C817334C40B}"/>
              </a:ext>
            </a:extLst>
          </p:cNvPr>
          <p:cNvSpPr/>
          <p:nvPr/>
        </p:nvSpPr>
        <p:spPr>
          <a:xfrm>
            <a:off x="3458817" y="9800135"/>
            <a:ext cx="26636870" cy="1783057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001"/>
          </a:p>
        </p:txBody>
      </p:sp>
    </p:spTree>
    <p:extLst>
      <p:ext uri="{BB962C8B-B14F-4D97-AF65-F5344CB8AC3E}">
        <p14:creationId xmlns:p14="http://schemas.microsoft.com/office/powerpoint/2010/main" val="279866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3EDB7E7-141D-0349-AB5A-E85F074743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14800" y="2068224"/>
            <a:ext cx="24688800" cy="2169162"/>
          </a:xfrm>
        </p:spPr>
        <p:txBody>
          <a:bodyPr/>
          <a:lstStyle/>
          <a:p>
            <a:r>
              <a:rPr lang="en-US" sz="9600" dirty="0"/>
              <a:t>When Do We Do this Analysis</a:t>
            </a:r>
            <a:endParaRPr lang="en-001" sz="8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9DEE1F-7DE2-0842-8C2E-03B62A45F7EF}"/>
              </a:ext>
            </a:extLst>
          </p:cNvPr>
          <p:cNvSpPr txBox="1"/>
          <p:nvPr/>
        </p:nvSpPr>
        <p:spPr>
          <a:xfrm>
            <a:off x="1630017" y="6350367"/>
            <a:ext cx="29062017" cy="4634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8000" dirty="0"/>
              <a:t>Network screenings (proactively) </a:t>
            </a:r>
          </a:p>
          <a:p>
            <a:pPr marL="685800" indent="-6858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8000" dirty="0"/>
              <a:t>During signal permit revisions (reactive)</a:t>
            </a:r>
          </a:p>
        </p:txBody>
      </p:sp>
    </p:spTree>
    <p:extLst>
      <p:ext uri="{BB962C8B-B14F-4D97-AF65-F5344CB8AC3E}">
        <p14:creationId xmlns:p14="http://schemas.microsoft.com/office/powerpoint/2010/main" val="38366851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E8C09D1-E3A1-7D1E-6BBA-CA2BFE66EE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14800" y="1981186"/>
            <a:ext cx="24688800" cy="2169162"/>
          </a:xfrm>
        </p:spPr>
        <p:txBody>
          <a:bodyPr/>
          <a:lstStyle/>
          <a:p>
            <a:r>
              <a:rPr lang="en-US" sz="9600" dirty="0"/>
              <a:t>Issues with GDOT Policy</a:t>
            </a:r>
            <a:endParaRPr lang="en-001" sz="9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A1F435-F1A6-2665-F551-4C3D1D69BAD6}"/>
              </a:ext>
            </a:extLst>
          </p:cNvPr>
          <p:cNvSpPr txBox="1"/>
          <p:nvPr/>
        </p:nvSpPr>
        <p:spPr>
          <a:xfrm>
            <a:off x="667609" y="6101090"/>
            <a:ext cx="30183451" cy="100642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7200" dirty="0"/>
              <a:t>Only considers crash frequency</a:t>
            </a:r>
          </a:p>
          <a:p>
            <a:pPr marL="685800" indent="-6858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7200" dirty="0"/>
              <a:t>Definitive language (lack of engineering judgement &amp; open to liability)</a:t>
            </a:r>
          </a:p>
          <a:p>
            <a:pPr marL="685800" indent="-6858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7200" dirty="0"/>
              <a:t>No way to do a network screening for these locations</a:t>
            </a:r>
          </a:p>
          <a:p>
            <a:endParaRPr lang="en-US" sz="7200" dirty="0"/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7200" dirty="0"/>
              <a:t>Difficult to quickly identify if the intersection meets policy in a signal permit review</a:t>
            </a:r>
          </a:p>
        </p:txBody>
      </p:sp>
    </p:spTree>
    <p:extLst>
      <p:ext uri="{BB962C8B-B14F-4D97-AF65-F5344CB8AC3E}">
        <p14:creationId xmlns:p14="http://schemas.microsoft.com/office/powerpoint/2010/main" val="1842567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A9B87362-56AD-5BE9-6459-825AB097E5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981186"/>
            <a:ext cx="12622696" cy="2169162"/>
          </a:xfrm>
        </p:spPr>
        <p:txBody>
          <a:bodyPr/>
          <a:lstStyle/>
          <a:p>
            <a:r>
              <a:rPr lang="en-US" sz="9600" dirty="0"/>
              <a:t>New GDOT Guidance </a:t>
            </a:r>
            <a:endParaRPr lang="en-001" sz="9600" dirty="0"/>
          </a:p>
        </p:txBody>
      </p:sp>
      <p:pic>
        <p:nvPicPr>
          <p:cNvPr id="6" name="image4.png">
            <a:extLst>
              <a:ext uri="{FF2B5EF4-FFF2-40B4-BE49-F238E27FC236}">
                <a16:creationId xmlns:a16="http://schemas.microsoft.com/office/drawing/2014/main" id="{02531FB7-6FBB-76F8-2537-2086C1808F67}"/>
              </a:ext>
            </a:extLst>
          </p:cNvPr>
          <p:cNvPicPr/>
          <p:nvPr/>
        </p:nvPicPr>
        <p:blipFill>
          <a:blip r:embed="rId2"/>
          <a:srcRect t="10895" r="25641" b="23550"/>
          <a:stretch>
            <a:fillRect/>
          </a:stretch>
        </p:blipFill>
        <p:spPr>
          <a:xfrm>
            <a:off x="15306261" y="3909716"/>
            <a:ext cx="17254331" cy="18035884"/>
          </a:xfrm>
          <a:prstGeom prst="rect">
            <a:avLst/>
          </a:prstGeom>
          <a:ln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B29BAE1-B208-8975-B27B-EC089AC5445A}"/>
              </a:ext>
            </a:extLst>
          </p:cNvPr>
          <p:cNvSpPr txBox="1"/>
          <p:nvPr/>
        </p:nvSpPr>
        <p:spPr>
          <a:xfrm>
            <a:off x="357808" y="7669391"/>
            <a:ext cx="14153322" cy="96657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001" sz="5184" b="1" dirty="0">
                <a:effectLst/>
                <a:latin typeface="+mn-lt"/>
                <a:ea typeface="Arial" panose="020B0604020202020204" pitchFamily="34" charset="0"/>
              </a:rPr>
              <a:t>Protected Left Turn Evaluation Filter Logic</a:t>
            </a:r>
            <a:endParaRPr lang="en-US" sz="5184" b="1" dirty="0">
              <a:effectLst/>
              <a:latin typeface="+mn-lt"/>
              <a:ea typeface="Arial" panose="020B0604020202020204" pitchFamily="34" charset="0"/>
            </a:endParaRPr>
          </a:p>
          <a:p>
            <a:pPr>
              <a:lnSpc>
                <a:spcPct val="100000"/>
              </a:lnSpc>
              <a:buNone/>
            </a:pPr>
            <a:endParaRPr lang="en-US" sz="5184" b="1" dirty="0">
              <a:effectLst/>
              <a:latin typeface="+mn-lt"/>
              <a:ea typeface="Arial" panose="020B0604020202020204" pitchFamily="34" charset="0"/>
            </a:endParaRPr>
          </a:p>
          <a:p>
            <a:pPr>
              <a:lnSpc>
                <a:spcPct val="100000"/>
              </a:lnSpc>
              <a:buNone/>
            </a:pPr>
            <a:r>
              <a:rPr lang="en-US" b="1" dirty="0">
                <a:ea typeface="Arial" panose="020B0604020202020204" pitchFamily="34" charset="0"/>
              </a:rPr>
              <a:t>Captures a broad crash type that may be left turn opposing </a:t>
            </a:r>
            <a:endParaRPr lang="en-US" sz="5184" b="1" dirty="0">
              <a:effectLst/>
              <a:latin typeface="+mn-lt"/>
              <a:ea typeface="Arial" panose="020B0604020202020204" pitchFamily="34" charset="0"/>
            </a:endParaRPr>
          </a:p>
          <a:p>
            <a:pPr>
              <a:lnSpc>
                <a:spcPct val="100000"/>
              </a:lnSpc>
              <a:buNone/>
            </a:pPr>
            <a:endParaRPr lang="en-001" sz="5184" dirty="0">
              <a:effectLst/>
              <a:latin typeface="+mn-lt"/>
              <a:ea typeface="Arial" panose="020B0604020202020204" pitchFamily="34" charset="0"/>
            </a:endParaRPr>
          </a:p>
          <a:p>
            <a:pPr marL="685800" lvl="0" indent="-6858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001" sz="5184" u="none" strike="noStrike" dirty="0">
                <a:effectLst/>
                <a:latin typeface="+mn-lt"/>
                <a:ea typeface="Arial" panose="020B0604020202020204" pitchFamily="34" charset="0"/>
              </a:rPr>
              <a:t>Traffic Signal = Yes </a:t>
            </a:r>
          </a:p>
          <a:p>
            <a:pPr marL="685800" lvl="0" indent="-6858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001" sz="5184" u="none" strike="noStrike" dirty="0">
                <a:effectLst/>
                <a:latin typeface="+mn-lt"/>
                <a:ea typeface="Arial" panose="020B0604020202020204" pitchFamily="34" charset="0"/>
              </a:rPr>
              <a:t>Vehicle </a:t>
            </a:r>
            <a:r>
              <a:rPr lang="en-001" sz="5184" u="none" strike="noStrike" dirty="0" err="1">
                <a:effectLst/>
                <a:latin typeface="+mn-lt"/>
                <a:ea typeface="Arial" panose="020B0604020202020204" pitchFamily="34" charset="0"/>
              </a:rPr>
              <a:t>Maneuver</a:t>
            </a:r>
            <a:r>
              <a:rPr lang="en-001" sz="5184" u="none" strike="noStrike" dirty="0">
                <a:effectLst/>
                <a:latin typeface="+mn-lt"/>
                <a:ea typeface="Arial" panose="020B0604020202020204" pitchFamily="34" charset="0"/>
              </a:rPr>
              <a:t> = Turn Left</a:t>
            </a:r>
          </a:p>
          <a:p>
            <a:pPr marL="685800" lvl="0" indent="-6858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001" sz="5184" u="none" strike="noStrike" dirty="0">
                <a:effectLst/>
                <a:latin typeface="+mn-lt"/>
                <a:ea typeface="Arial" panose="020B0604020202020204" pitchFamily="34" charset="0"/>
              </a:rPr>
              <a:t>Manner of Collision = Angle or Head On</a:t>
            </a:r>
          </a:p>
          <a:p>
            <a:pPr marL="685800" lvl="0" indent="-6858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001" sz="5184" u="none" strike="noStrike" dirty="0">
                <a:effectLst/>
                <a:latin typeface="+mn-lt"/>
                <a:ea typeface="Arial" panose="020B0604020202020204" pitchFamily="34" charset="0"/>
              </a:rPr>
              <a:t>Location at Impact is not On Roadway - Driveway Intersection</a:t>
            </a:r>
          </a:p>
          <a:p>
            <a:pPr marL="685800" lvl="0" indent="-6858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001" sz="5184" u="none" strike="noStrike" dirty="0">
                <a:effectLst/>
                <a:latin typeface="+mn-lt"/>
                <a:ea typeface="Arial" panose="020B0604020202020204" pitchFamily="34" charset="0"/>
              </a:rPr>
              <a:t>The number of Vehicles involved in a crash is 2 or more.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A28BD06-1717-5FD8-6716-444F96CD05C0}"/>
              </a:ext>
            </a:extLst>
          </p:cNvPr>
          <p:cNvSpPr txBox="1"/>
          <p:nvPr/>
        </p:nvSpPr>
        <p:spPr>
          <a:xfrm>
            <a:off x="15505044" y="2462450"/>
            <a:ext cx="8428382" cy="1687898"/>
          </a:xfrm>
          <a:prstGeom prst="rect">
            <a:avLst/>
          </a:prstGeom>
          <a:solidFill>
            <a:srgbClr val="CFE2F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Filter Crash data at Intersections</a:t>
            </a:r>
            <a:endParaRPr lang="en-001" dirty="0"/>
          </a:p>
        </p:txBody>
      </p:sp>
    </p:spTree>
    <p:extLst>
      <p:ext uri="{BB962C8B-B14F-4D97-AF65-F5344CB8AC3E}">
        <p14:creationId xmlns:p14="http://schemas.microsoft.com/office/powerpoint/2010/main" val="10539164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17F584C-D6F9-BB10-E5C9-942354036E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14800" y="1981186"/>
            <a:ext cx="24688800" cy="2169162"/>
          </a:xfrm>
        </p:spPr>
        <p:txBody>
          <a:bodyPr/>
          <a:lstStyle/>
          <a:p>
            <a:r>
              <a:rPr lang="en-US" sz="9600" dirty="0"/>
              <a:t>Analysis Numetric Did with Service Units</a:t>
            </a:r>
            <a:endParaRPr lang="en-001" sz="9600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F456A720-3A3F-21E9-CAFE-F487AAB9AC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14800" y="4150348"/>
            <a:ext cx="24688800" cy="1356358"/>
          </a:xfrm>
        </p:spPr>
        <p:txBody>
          <a:bodyPr/>
          <a:lstStyle/>
          <a:p>
            <a:r>
              <a:rPr lang="en-US" sz="4800" dirty="0"/>
              <a:t>Thanks Derek</a:t>
            </a:r>
            <a:endParaRPr lang="en-001" sz="4800" dirty="0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B0FD8B03-5452-D3C8-0099-0D50F6015C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2926326"/>
              </p:ext>
            </p:extLst>
          </p:nvPr>
        </p:nvGraphicFramePr>
        <p:xfrm>
          <a:off x="1740768" y="7142170"/>
          <a:ext cx="29436863" cy="113446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574691">
                  <a:extLst>
                    <a:ext uri="{9D8B030D-6E8A-4147-A177-3AD203B41FA5}">
                      <a16:colId xmlns:a16="http://schemas.microsoft.com/office/drawing/2014/main" val="2505587430"/>
                    </a:ext>
                  </a:extLst>
                </a:gridCol>
                <a:gridCol w="3497943">
                  <a:extLst>
                    <a:ext uri="{9D8B030D-6E8A-4147-A177-3AD203B41FA5}">
                      <a16:colId xmlns:a16="http://schemas.microsoft.com/office/drawing/2014/main" val="3486075929"/>
                    </a:ext>
                  </a:extLst>
                </a:gridCol>
                <a:gridCol w="2698955">
                  <a:extLst>
                    <a:ext uri="{9D8B030D-6E8A-4147-A177-3AD203B41FA5}">
                      <a16:colId xmlns:a16="http://schemas.microsoft.com/office/drawing/2014/main" val="2612653778"/>
                    </a:ext>
                  </a:extLst>
                </a:gridCol>
                <a:gridCol w="2610879">
                  <a:extLst>
                    <a:ext uri="{9D8B030D-6E8A-4147-A177-3AD203B41FA5}">
                      <a16:colId xmlns:a16="http://schemas.microsoft.com/office/drawing/2014/main" val="1814859650"/>
                    </a:ext>
                  </a:extLst>
                </a:gridCol>
                <a:gridCol w="2610879">
                  <a:extLst>
                    <a:ext uri="{9D8B030D-6E8A-4147-A177-3AD203B41FA5}">
                      <a16:colId xmlns:a16="http://schemas.microsoft.com/office/drawing/2014/main" val="2048726715"/>
                    </a:ext>
                  </a:extLst>
                </a:gridCol>
                <a:gridCol w="2610879">
                  <a:extLst>
                    <a:ext uri="{9D8B030D-6E8A-4147-A177-3AD203B41FA5}">
                      <a16:colId xmlns:a16="http://schemas.microsoft.com/office/drawing/2014/main" val="3285477157"/>
                    </a:ext>
                  </a:extLst>
                </a:gridCol>
                <a:gridCol w="2610879">
                  <a:extLst>
                    <a:ext uri="{9D8B030D-6E8A-4147-A177-3AD203B41FA5}">
                      <a16:colId xmlns:a16="http://schemas.microsoft.com/office/drawing/2014/main" val="329945778"/>
                    </a:ext>
                  </a:extLst>
                </a:gridCol>
                <a:gridCol w="2610879">
                  <a:extLst>
                    <a:ext uri="{9D8B030D-6E8A-4147-A177-3AD203B41FA5}">
                      <a16:colId xmlns:a16="http://schemas.microsoft.com/office/drawing/2014/main" val="87339146"/>
                    </a:ext>
                  </a:extLst>
                </a:gridCol>
                <a:gridCol w="2610879">
                  <a:extLst>
                    <a:ext uri="{9D8B030D-6E8A-4147-A177-3AD203B41FA5}">
                      <a16:colId xmlns:a16="http://schemas.microsoft.com/office/drawing/2014/main" val="1411368258"/>
                    </a:ext>
                  </a:extLst>
                </a:gridCol>
              </a:tblGrid>
              <a:tr h="98732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 b="1" dirty="0">
                          <a:solidFill>
                            <a:schemeClr val="bg1"/>
                          </a:solidFill>
                          <a:effectLst/>
                        </a:rPr>
                        <a:t>Area Type = Urban</a:t>
                      </a:r>
                      <a:endParaRPr lang="en-001" sz="4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001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 b="1" dirty="0">
                          <a:solidFill>
                            <a:schemeClr val="bg1"/>
                          </a:solidFill>
                          <a:effectLst/>
                        </a:rPr>
                        <a:t>District</a:t>
                      </a:r>
                      <a:endParaRPr lang="en-001" sz="4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12784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001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001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001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001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001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00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108309"/>
                  </a:ext>
                </a:extLst>
              </a:tr>
              <a:tr h="19136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 b="1" dirty="0">
                          <a:solidFill>
                            <a:schemeClr val="bg1"/>
                          </a:solidFill>
                          <a:effectLst/>
                        </a:rPr>
                        <a:t>Safety Performance Measure</a:t>
                      </a:r>
                      <a:endParaRPr lang="en-001" sz="4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 b="1" dirty="0">
                          <a:solidFill>
                            <a:schemeClr val="bg1"/>
                          </a:solidFill>
                          <a:effectLst/>
                        </a:rPr>
                        <a:t>Percentile</a:t>
                      </a:r>
                      <a:endParaRPr lang="en-001" sz="4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 b="1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en-001" sz="4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12784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 b="1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001" sz="4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12784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 b="1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en-001" sz="4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12784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 b="1" dirty="0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lang="en-001" sz="4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12784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 b="1" dirty="0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lang="en-001" sz="4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12784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 b="1" dirty="0"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endParaRPr lang="en-001" sz="4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12784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 b="1" dirty="0">
                          <a:solidFill>
                            <a:schemeClr val="bg1"/>
                          </a:solidFill>
                          <a:effectLst/>
                        </a:rPr>
                        <a:t>7</a:t>
                      </a:r>
                      <a:endParaRPr lang="en-001" sz="4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12784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766560"/>
                  </a:ext>
                </a:extLst>
              </a:tr>
              <a:tr h="9873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 b="1" dirty="0">
                          <a:solidFill>
                            <a:schemeClr val="bg1"/>
                          </a:solidFill>
                          <a:effectLst/>
                        </a:rPr>
                        <a:t>Observed Crashes</a:t>
                      </a:r>
                      <a:endParaRPr lang="en-001" sz="4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04559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>
                          <a:solidFill>
                            <a:schemeClr val="bg1"/>
                          </a:solidFill>
                          <a:effectLst/>
                        </a:rPr>
                        <a:t>75th</a:t>
                      </a:r>
                      <a:endParaRPr lang="en-001" sz="44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04559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 dirty="0">
                          <a:effectLst/>
                        </a:rPr>
                        <a:t>13</a:t>
                      </a:r>
                      <a:endParaRPr lang="en-001" sz="4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>
                          <a:effectLst/>
                        </a:rPr>
                        <a:t>11</a:t>
                      </a:r>
                      <a:endParaRPr lang="en-001" sz="4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>
                          <a:effectLst/>
                        </a:rPr>
                        <a:t>10</a:t>
                      </a:r>
                      <a:endParaRPr lang="en-001" sz="4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>
                          <a:effectLst/>
                        </a:rPr>
                        <a:t>6</a:t>
                      </a:r>
                      <a:endParaRPr lang="en-001" sz="4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>
                          <a:effectLst/>
                        </a:rPr>
                        <a:t>11</a:t>
                      </a:r>
                      <a:endParaRPr lang="en-001" sz="4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>
                          <a:effectLst/>
                        </a:rPr>
                        <a:t>11</a:t>
                      </a:r>
                      <a:endParaRPr lang="en-001" sz="4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>
                          <a:effectLst/>
                        </a:rPr>
                        <a:t>13</a:t>
                      </a:r>
                      <a:endParaRPr lang="en-001" sz="4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7499578"/>
                  </a:ext>
                </a:extLst>
              </a:tr>
              <a:tr h="9873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 b="1" dirty="0">
                          <a:solidFill>
                            <a:schemeClr val="bg1"/>
                          </a:solidFill>
                          <a:effectLst/>
                        </a:rPr>
                        <a:t>Observed Crashes</a:t>
                      </a:r>
                      <a:endParaRPr lang="en-001" sz="4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04559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 dirty="0">
                          <a:solidFill>
                            <a:schemeClr val="bg1"/>
                          </a:solidFill>
                          <a:effectLst/>
                        </a:rPr>
                        <a:t>95th</a:t>
                      </a:r>
                      <a:endParaRPr lang="en-001" sz="44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04559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>
                          <a:effectLst/>
                        </a:rPr>
                        <a:t>34</a:t>
                      </a:r>
                      <a:endParaRPr lang="en-001" sz="4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 dirty="0">
                          <a:effectLst/>
                        </a:rPr>
                        <a:t>30.9</a:t>
                      </a:r>
                      <a:endParaRPr lang="en-001" sz="4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>
                          <a:effectLst/>
                        </a:rPr>
                        <a:t>27</a:t>
                      </a:r>
                      <a:endParaRPr lang="en-001" sz="4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>
                          <a:effectLst/>
                        </a:rPr>
                        <a:t>19</a:t>
                      </a:r>
                      <a:endParaRPr lang="en-001" sz="4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 dirty="0">
                          <a:effectLst/>
                        </a:rPr>
                        <a:t>31</a:t>
                      </a:r>
                      <a:endParaRPr lang="en-001" sz="4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>
                          <a:effectLst/>
                        </a:rPr>
                        <a:t>29</a:t>
                      </a:r>
                      <a:endParaRPr lang="en-001" sz="4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>
                          <a:effectLst/>
                        </a:rPr>
                        <a:t>36</a:t>
                      </a:r>
                      <a:endParaRPr lang="en-001" sz="4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7577842"/>
                  </a:ext>
                </a:extLst>
              </a:tr>
              <a:tr h="13209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 b="1">
                          <a:solidFill>
                            <a:schemeClr val="bg1"/>
                          </a:solidFill>
                          <a:effectLst/>
                        </a:rPr>
                        <a:t>Crash Rate</a:t>
                      </a:r>
                      <a:endParaRPr lang="en-001" sz="4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04559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>
                          <a:solidFill>
                            <a:schemeClr val="bg1"/>
                          </a:solidFill>
                          <a:effectLst/>
                        </a:rPr>
                        <a:t>75th</a:t>
                      </a:r>
                      <a:endParaRPr lang="en-001" sz="44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04559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>
                          <a:effectLst/>
                        </a:rPr>
                        <a:t>0.032</a:t>
                      </a:r>
                      <a:endParaRPr lang="en-001" sz="4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>
                          <a:effectLst/>
                        </a:rPr>
                        <a:t>0.024</a:t>
                      </a:r>
                      <a:endParaRPr lang="en-001" sz="4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>
                          <a:effectLst/>
                        </a:rPr>
                        <a:t>0.032</a:t>
                      </a:r>
                      <a:endParaRPr lang="en-001" sz="4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>
                          <a:effectLst/>
                        </a:rPr>
                        <a:t>0.014</a:t>
                      </a:r>
                      <a:endParaRPr lang="en-001" sz="4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>
                          <a:effectLst/>
                        </a:rPr>
                        <a:t>0.083</a:t>
                      </a:r>
                      <a:endParaRPr lang="en-001" sz="4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>
                          <a:effectLst/>
                        </a:rPr>
                        <a:t>0.054</a:t>
                      </a:r>
                      <a:endParaRPr lang="en-001" sz="4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>
                          <a:effectLst/>
                        </a:rPr>
                        <a:t>0.04</a:t>
                      </a:r>
                      <a:endParaRPr lang="en-001" sz="4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0277891"/>
                  </a:ext>
                </a:extLst>
              </a:tr>
              <a:tr h="13209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 b="1" dirty="0">
                          <a:solidFill>
                            <a:schemeClr val="bg1"/>
                          </a:solidFill>
                          <a:effectLst/>
                        </a:rPr>
                        <a:t>Crash Rate</a:t>
                      </a:r>
                      <a:endParaRPr lang="en-001" sz="4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04559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>
                          <a:solidFill>
                            <a:schemeClr val="bg1"/>
                          </a:solidFill>
                          <a:effectLst/>
                        </a:rPr>
                        <a:t>95th</a:t>
                      </a:r>
                      <a:endParaRPr lang="en-001" sz="44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04559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>
                          <a:effectLst/>
                        </a:rPr>
                        <a:t>0.095</a:t>
                      </a:r>
                      <a:endParaRPr lang="en-001" sz="4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>
                          <a:effectLst/>
                        </a:rPr>
                        <a:t>0.233</a:t>
                      </a:r>
                      <a:endParaRPr lang="en-001" sz="4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>
                          <a:effectLst/>
                        </a:rPr>
                        <a:t>0.158</a:t>
                      </a:r>
                      <a:endParaRPr lang="en-001" sz="4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 dirty="0">
                          <a:effectLst/>
                        </a:rPr>
                        <a:t>0.048</a:t>
                      </a:r>
                      <a:endParaRPr lang="en-001" sz="4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>
                          <a:effectLst/>
                        </a:rPr>
                        <a:t>0.266</a:t>
                      </a:r>
                      <a:endParaRPr lang="en-001" sz="4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>
                          <a:effectLst/>
                        </a:rPr>
                        <a:t>0.277</a:t>
                      </a:r>
                      <a:endParaRPr lang="en-001" sz="4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>
                          <a:effectLst/>
                        </a:rPr>
                        <a:t>0.128</a:t>
                      </a:r>
                      <a:endParaRPr lang="en-001" sz="4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0264911"/>
                  </a:ext>
                </a:extLst>
              </a:tr>
              <a:tr h="19136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 b="1" dirty="0">
                          <a:solidFill>
                            <a:schemeClr val="bg1"/>
                          </a:solidFill>
                          <a:effectLst/>
                        </a:rPr>
                        <a:t>ePDO</a:t>
                      </a:r>
                      <a:endParaRPr lang="en-001" sz="4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04559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>
                          <a:solidFill>
                            <a:schemeClr val="bg1"/>
                          </a:solidFill>
                          <a:effectLst/>
                        </a:rPr>
                        <a:t>75th</a:t>
                      </a:r>
                      <a:endParaRPr lang="en-001" sz="44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04559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 dirty="0">
                          <a:effectLst/>
                        </a:rPr>
                        <a:t>107.</a:t>
                      </a:r>
                      <a:r>
                        <a:rPr lang="en-US" sz="4800" dirty="0">
                          <a:effectLst/>
                        </a:rPr>
                        <a:t>7</a:t>
                      </a:r>
                      <a:endParaRPr lang="en-001" sz="4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>
                          <a:effectLst/>
                        </a:rPr>
                        <a:t>92.5</a:t>
                      </a:r>
                      <a:endParaRPr lang="en-001" sz="4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 dirty="0">
                          <a:effectLst/>
                        </a:rPr>
                        <a:t>74.7</a:t>
                      </a:r>
                      <a:endParaRPr lang="en-001" sz="4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 dirty="0">
                          <a:effectLst/>
                        </a:rPr>
                        <a:t>29.7</a:t>
                      </a:r>
                      <a:endParaRPr lang="en-001" sz="4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 dirty="0">
                          <a:effectLst/>
                        </a:rPr>
                        <a:t>108.</a:t>
                      </a:r>
                      <a:r>
                        <a:rPr lang="en-US" sz="4800" dirty="0">
                          <a:effectLst/>
                        </a:rPr>
                        <a:t>0</a:t>
                      </a:r>
                      <a:endParaRPr lang="en-001" sz="4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 dirty="0">
                          <a:effectLst/>
                        </a:rPr>
                        <a:t>115.2</a:t>
                      </a:r>
                      <a:endParaRPr lang="en-001" sz="4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 dirty="0">
                          <a:effectLst/>
                        </a:rPr>
                        <a:t>107.</a:t>
                      </a:r>
                      <a:r>
                        <a:rPr lang="en-US" sz="4800" dirty="0">
                          <a:effectLst/>
                        </a:rPr>
                        <a:t>7</a:t>
                      </a:r>
                      <a:endParaRPr lang="en-001" sz="4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584230"/>
                  </a:ext>
                </a:extLst>
              </a:tr>
              <a:tr h="19136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 b="1" dirty="0">
                          <a:solidFill>
                            <a:schemeClr val="bg1"/>
                          </a:solidFill>
                          <a:effectLst/>
                        </a:rPr>
                        <a:t>ePDO</a:t>
                      </a:r>
                      <a:endParaRPr lang="en-001" sz="4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04559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 dirty="0">
                          <a:solidFill>
                            <a:schemeClr val="bg1"/>
                          </a:solidFill>
                          <a:effectLst/>
                        </a:rPr>
                        <a:t>95th</a:t>
                      </a:r>
                      <a:endParaRPr lang="en-001" sz="44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rgbClr val="04559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 dirty="0">
                          <a:effectLst/>
                        </a:rPr>
                        <a:t>447.</a:t>
                      </a:r>
                      <a:r>
                        <a:rPr lang="en-US" sz="4800" dirty="0">
                          <a:effectLst/>
                        </a:rPr>
                        <a:t>6</a:t>
                      </a:r>
                      <a:endParaRPr lang="en-001" sz="4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 dirty="0">
                          <a:effectLst/>
                        </a:rPr>
                        <a:t>303.5</a:t>
                      </a:r>
                      <a:endParaRPr lang="en-001" sz="4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 dirty="0">
                          <a:effectLst/>
                        </a:rPr>
                        <a:t>316.4</a:t>
                      </a:r>
                      <a:endParaRPr lang="en-001" sz="4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 dirty="0">
                          <a:effectLst/>
                        </a:rPr>
                        <a:t>210.1</a:t>
                      </a:r>
                      <a:endParaRPr lang="en-001" sz="4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 dirty="0">
                          <a:effectLst/>
                        </a:rPr>
                        <a:t>375.7</a:t>
                      </a:r>
                      <a:endParaRPr lang="en-001" sz="4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 dirty="0">
                          <a:effectLst/>
                        </a:rPr>
                        <a:t>509.3</a:t>
                      </a:r>
                      <a:endParaRPr lang="en-001" sz="4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buNone/>
                      </a:pPr>
                      <a:r>
                        <a:rPr lang="en-001" sz="4800" dirty="0">
                          <a:effectLst/>
                        </a:rPr>
                        <a:t>437.</a:t>
                      </a:r>
                      <a:r>
                        <a:rPr lang="en-US" sz="4800" dirty="0">
                          <a:effectLst/>
                        </a:rPr>
                        <a:t>3</a:t>
                      </a:r>
                      <a:endParaRPr lang="en-001" sz="4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63500" marB="6350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35312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40240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2B6CD-375C-E1A8-2CA4-429819C5F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6771959-2E68-5CBF-48F6-732F04B356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14800" y="1981186"/>
            <a:ext cx="24688800" cy="216916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001" sz="9600" dirty="0">
                <a:ea typeface="Arial" panose="020B0604020202020204" pitchFamily="34" charset="0"/>
              </a:rPr>
              <a:t>Number of intersections by Evaluation Tier</a:t>
            </a:r>
            <a:endParaRPr lang="en-001" sz="8800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AA2F334-9E04-E2B6-0FF7-48E80426CE0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r="57853"/>
          <a:stretch>
            <a:fillRect/>
          </a:stretch>
        </p:blipFill>
        <p:spPr>
          <a:xfrm>
            <a:off x="9953720" y="6499320"/>
            <a:ext cx="13621897" cy="13776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4952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EE50D20-45F8-4773-C055-98E3B690B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AtkinsRéalis - Baseline / Référence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9168109-894C-0B2A-A511-23316A1C4F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610" b="6885"/>
          <a:stretch>
            <a:fillRect/>
          </a:stretch>
        </p:blipFill>
        <p:spPr>
          <a:xfrm>
            <a:off x="1631909" y="6519230"/>
            <a:ext cx="28720739" cy="53768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F557CEB-6F1A-5337-29DA-EFC27CE95C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10" t="48259" r="4311" b="20823"/>
          <a:stretch>
            <a:fillRect/>
          </a:stretch>
        </p:blipFill>
        <p:spPr>
          <a:xfrm>
            <a:off x="1" y="13237028"/>
            <a:ext cx="32918400" cy="1785257"/>
          </a:xfrm>
          <a:prstGeom prst="rect">
            <a:avLst/>
          </a:prstGeom>
        </p:spPr>
      </p:pic>
      <p:sp>
        <p:nvSpPr>
          <p:cNvPr id="9" name="Title 2">
            <a:extLst>
              <a:ext uri="{FF2B5EF4-FFF2-40B4-BE49-F238E27FC236}">
                <a16:creationId xmlns:a16="http://schemas.microsoft.com/office/drawing/2014/main" id="{C764566F-B4D6-5A28-752D-2BB1EC8958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14800" y="1981186"/>
            <a:ext cx="24688800" cy="2169162"/>
          </a:xfrm>
        </p:spPr>
        <p:txBody>
          <a:bodyPr/>
          <a:lstStyle/>
          <a:p>
            <a:r>
              <a:rPr lang="en-US" sz="9600" dirty="0"/>
              <a:t>Filters Used in Analysis</a:t>
            </a:r>
            <a:endParaRPr lang="en-001" sz="9600" dirty="0"/>
          </a:p>
        </p:txBody>
      </p:sp>
    </p:spTree>
    <p:extLst>
      <p:ext uri="{BB962C8B-B14F-4D97-AF65-F5344CB8AC3E}">
        <p14:creationId xmlns:p14="http://schemas.microsoft.com/office/powerpoint/2010/main" val="7963665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1C167AE-3E19-A310-0468-BC305C1B0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AtkinsRéalis - Baseline / Référence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742F0E-B8D0-CEF7-B0E4-7B7FBF59FB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592" y="3801791"/>
            <a:ext cx="30093216" cy="17706943"/>
          </a:xfrm>
          <a:prstGeom prst="rect">
            <a:avLst/>
          </a:prstGeom>
        </p:spPr>
      </p:pic>
      <p:sp>
        <p:nvSpPr>
          <p:cNvPr id="7" name="Title 2">
            <a:extLst>
              <a:ext uri="{FF2B5EF4-FFF2-40B4-BE49-F238E27FC236}">
                <a16:creationId xmlns:a16="http://schemas.microsoft.com/office/drawing/2014/main" id="{5DF056FE-111D-394A-EC96-194AA9C38C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6504" y="1632629"/>
            <a:ext cx="24688800" cy="1786432"/>
          </a:xfrm>
        </p:spPr>
        <p:txBody>
          <a:bodyPr/>
          <a:lstStyle/>
          <a:p>
            <a:r>
              <a:rPr lang="en-US" sz="9600" dirty="0"/>
              <a:t>Scanning Intersections on Crash Query</a:t>
            </a:r>
            <a:endParaRPr lang="en-001" sz="9600" dirty="0"/>
          </a:p>
        </p:txBody>
      </p:sp>
    </p:spTree>
    <p:extLst>
      <p:ext uri="{BB962C8B-B14F-4D97-AF65-F5344CB8AC3E}">
        <p14:creationId xmlns:p14="http://schemas.microsoft.com/office/powerpoint/2010/main" val="5566974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78A3A87-721F-419C-FBE6-A744AD3E3B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60"/>
          <a:stretch>
            <a:fillRect/>
          </a:stretch>
        </p:blipFill>
        <p:spPr>
          <a:xfrm>
            <a:off x="675859" y="6887186"/>
            <a:ext cx="21776263" cy="136371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BA7E8CE-F4DF-F220-B4E0-F89442CCC8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5263" y="6887187"/>
            <a:ext cx="14193137" cy="13637117"/>
          </a:xfrm>
          <a:prstGeom prst="rect">
            <a:avLst/>
          </a:prstGeom>
        </p:spPr>
      </p:pic>
      <p:sp>
        <p:nvSpPr>
          <p:cNvPr id="9" name="Title 2">
            <a:extLst>
              <a:ext uri="{FF2B5EF4-FFF2-40B4-BE49-F238E27FC236}">
                <a16:creationId xmlns:a16="http://schemas.microsoft.com/office/drawing/2014/main" id="{00BE4F24-B0E6-8DBB-3316-E4023B5D2C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14800" y="1981186"/>
            <a:ext cx="24688800" cy="2169162"/>
          </a:xfrm>
        </p:spPr>
        <p:txBody>
          <a:bodyPr/>
          <a:lstStyle/>
          <a:p>
            <a:r>
              <a:rPr lang="en-US" sz="9600" dirty="0"/>
              <a:t>Inspecting an Intersection on Crash Query</a:t>
            </a:r>
            <a:endParaRPr lang="en-001" sz="9600" dirty="0"/>
          </a:p>
        </p:txBody>
      </p:sp>
    </p:spTree>
    <p:extLst>
      <p:ext uri="{BB962C8B-B14F-4D97-AF65-F5344CB8AC3E}">
        <p14:creationId xmlns:p14="http://schemas.microsoft.com/office/powerpoint/2010/main" val="11810278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9F76C2A-A780-DF82-FA75-CDB09F0D4A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79913" y="3141650"/>
            <a:ext cx="24688800" cy="2169162"/>
          </a:xfrm>
        </p:spPr>
        <p:txBody>
          <a:bodyPr/>
          <a:lstStyle/>
          <a:p>
            <a:r>
              <a:rPr lang="en-US" sz="9600" dirty="0"/>
              <a:t>Further Inspection on Collision Diagrams for Project Specific Recommendations</a:t>
            </a:r>
            <a:endParaRPr lang="en-001" sz="9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4D15A9-7070-404E-BD13-4B0C469D7B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9943" y="6679095"/>
            <a:ext cx="24768770" cy="13155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7061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05C3BF7-1031-F609-95D6-4C86EB4FED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04655" y="1710416"/>
            <a:ext cx="24688800" cy="2169162"/>
          </a:xfrm>
        </p:spPr>
        <p:txBody>
          <a:bodyPr/>
          <a:lstStyle/>
          <a:p>
            <a:r>
              <a:rPr lang="en-US" sz="9600" dirty="0"/>
              <a:t>Protected Left Turn Network Screening</a:t>
            </a:r>
            <a:endParaRPr lang="en-001" sz="9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A038059-414D-9DBD-E010-2A5991C4E6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125" y="5498439"/>
            <a:ext cx="30869044" cy="15174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1556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21BBE50-B2F1-4EB5-EB39-CEA05359DC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526" y="7245458"/>
            <a:ext cx="31975347" cy="11440107"/>
          </a:xfrm>
          <a:prstGeom prst="rect">
            <a:avLst/>
          </a:prstGeom>
        </p:spPr>
      </p:pic>
      <p:sp>
        <p:nvSpPr>
          <p:cNvPr id="7" name="Title 2">
            <a:extLst>
              <a:ext uri="{FF2B5EF4-FFF2-40B4-BE49-F238E27FC236}">
                <a16:creationId xmlns:a16="http://schemas.microsoft.com/office/drawing/2014/main" id="{55A8E2CC-6AF9-6947-6FE2-EF6969D076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04655" y="1710416"/>
            <a:ext cx="24688800" cy="2169162"/>
          </a:xfrm>
        </p:spPr>
        <p:txBody>
          <a:bodyPr/>
          <a:lstStyle/>
          <a:p>
            <a:r>
              <a:rPr lang="en-US" sz="9600" dirty="0"/>
              <a:t>Protected Left Turn Network Screening</a:t>
            </a:r>
            <a:endParaRPr lang="en-001" sz="9600" dirty="0"/>
          </a:p>
        </p:txBody>
      </p:sp>
    </p:spTree>
    <p:extLst>
      <p:ext uri="{BB962C8B-B14F-4D97-AF65-F5344CB8AC3E}">
        <p14:creationId xmlns:p14="http://schemas.microsoft.com/office/powerpoint/2010/main" val="32454030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DF562-C249-A63B-3C54-C0EF11813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B5B4B-A9F7-A4EF-51F5-AA176F8E34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24427" y="1571499"/>
            <a:ext cx="10269546" cy="1649981"/>
          </a:xfrm>
        </p:spPr>
        <p:txBody>
          <a:bodyPr/>
          <a:lstStyle/>
          <a:p>
            <a:r>
              <a:rPr lang="en-US" sz="9600" dirty="0"/>
              <a:t>Takeaways</a:t>
            </a:r>
            <a:endParaRPr lang="LID4096" sz="960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856A9D8-81F5-157A-C7B6-89302DBAD747}"/>
              </a:ext>
            </a:extLst>
          </p:cNvPr>
          <p:cNvGrpSpPr/>
          <p:nvPr/>
        </p:nvGrpSpPr>
        <p:grpSpPr>
          <a:xfrm>
            <a:off x="0" y="17331308"/>
            <a:ext cx="28765500" cy="3827693"/>
            <a:chOff x="-213224" y="4141380"/>
            <a:chExt cx="8922575" cy="1196154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0852AE81-F0C3-A5AF-1A55-E7C66250ED13}"/>
                </a:ext>
              </a:extLst>
            </p:cNvPr>
            <p:cNvSpPr/>
            <p:nvPr/>
          </p:nvSpPr>
          <p:spPr>
            <a:xfrm>
              <a:off x="-213224" y="4141380"/>
              <a:ext cx="8922575" cy="1196154"/>
            </a:xfrm>
            <a:prstGeom prst="roundRect">
              <a:avLst/>
            </a:prstGeom>
            <a:solidFill>
              <a:srgbClr val="12784B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589" dirty="0">
                <a:solidFill>
                  <a:schemeClr val="bg1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96225D2-5D08-D189-1D2E-919192BC987E}"/>
                </a:ext>
              </a:extLst>
            </p:cNvPr>
            <p:cNvSpPr txBox="1"/>
            <p:nvPr/>
          </p:nvSpPr>
          <p:spPr>
            <a:xfrm>
              <a:off x="1066800" y="4360878"/>
              <a:ext cx="7575176" cy="952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6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 new Protected left turn query and network screening was created to expedite our network screenings, and permit reviews</a:t>
              </a:r>
              <a:endParaRPr lang="LID4096" sz="6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7" name="Graphic 16" descr="Fast Forward with solid fill">
              <a:extLst>
                <a:ext uri="{FF2B5EF4-FFF2-40B4-BE49-F238E27FC236}">
                  <a16:creationId xmlns:a16="http://schemas.microsoft.com/office/drawing/2014/main" id="{70BBF72A-9F98-985E-24E9-6CF565625A1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-11561" y="4360878"/>
              <a:ext cx="751545" cy="757158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5AF623C-2CB9-6927-D7A8-9905F9ECFEAE}"/>
              </a:ext>
            </a:extLst>
          </p:cNvPr>
          <p:cNvGrpSpPr/>
          <p:nvPr/>
        </p:nvGrpSpPr>
        <p:grpSpPr>
          <a:xfrm>
            <a:off x="0" y="5076097"/>
            <a:ext cx="28765500" cy="3419025"/>
            <a:chOff x="-213224" y="1755696"/>
            <a:chExt cx="8922575" cy="1196154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ABBD153C-A688-4698-47A4-9CF716573187}"/>
                </a:ext>
              </a:extLst>
            </p:cNvPr>
            <p:cNvSpPr/>
            <p:nvPr/>
          </p:nvSpPr>
          <p:spPr>
            <a:xfrm>
              <a:off x="-213224" y="1755696"/>
              <a:ext cx="8922575" cy="1196154"/>
            </a:xfrm>
            <a:prstGeom prst="roundRect">
              <a:avLst/>
            </a:prstGeom>
            <a:solidFill>
              <a:srgbClr val="CA006C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589" dirty="0">
                <a:solidFill>
                  <a:schemeClr val="bg1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AC752FB-B44F-DEBF-8AF7-1679C19A7E07}"/>
                </a:ext>
              </a:extLst>
            </p:cNvPr>
            <p:cNvSpPr txBox="1"/>
            <p:nvPr/>
          </p:nvSpPr>
          <p:spPr>
            <a:xfrm>
              <a:off x="923364" y="1848765"/>
              <a:ext cx="7582287" cy="7214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GDOT had an older protected left turn phasing policy that needed modernizing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870FCAF-F975-6154-4D7B-34A9A383CC06}"/>
              </a:ext>
            </a:extLst>
          </p:cNvPr>
          <p:cNvGrpSpPr/>
          <p:nvPr/>
        </p:nvGrpSpPr>
        <p:grpSpPr>
          <a:xfrm>
            <a:off x="3664247" y="10453869"/>
            <a:ext cx="28765500" cy="4130078"/>
            <a:chOff x="4231962" y="10460565"/>
            <a:chExt cx="28765500" cy="4130078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E3C1E653-CD96-1B88-B43A-DEF4C0166664}"/>
                </a:ext>
              </a:extLst>
            </p:cNvPr>
            <p:cNvGrpSpPr/>
            <p:nvPr/>
          </p:nvGrpSpPr>
          <p:grpSpPr>
            <a:xfrm>
              <a:off x="4231962" y="10460565"/>
              <a:ext cx="28765500" cy="4130078"/>
              <a:chOff x="393100" y="2929693"/>
              <a:chExt cx="8922575" cy="1023219"/>
            </a:xfrm>
          </p:grpSpPr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F2A667EA-5D37-639A-B9B9-CC284453B033}"/>
                  </a:ext>
                </a:extLst>
              </p:cNvPr>
              <p:cNvSpPr/>
              <p:nvPr/>
            </p:nvSpPr>
            <p:spPr>
              <a:xfrm>
                <a:off x="393100" y="2929693"/>
                <a:ext cx="8922575" cy="1023219"/>
              </a:xfrm>
              <a:prstGeom prst="roundRect">
                <a:avLst/>
              </a:prstGeom>
              <a:solidFill>
                <a:srgbClr val="035594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589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C2F0CFF-7E9C-D957-EB3C-56D3487E81A6}"/>
                  </a:ext>
                </a:extLst>
              </p:cNvPr>
              <p:cNvSpPr txBox="1"/>
              <p:nvPr/>
            </p:nvSpPr>
            <p:spPr>
              <a:xfrm>
                <a:off x="535146" y="2991197"/>
                <a:ext cx="8054396" cy="1889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 sz="5400" b="1" i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9" name="Graphic 18" descr="Briefcase with solid fill">
                <a:extLst>
                  <a:ext uri="{FF2B5EF4-FFF2-40B4-BE49-F238E27FC236}">
                    <a16:creationId xmlns:a16="http://schemas.microsoft.com/office/drawing/2014/main" id="{120ED394-6852-9FE0-4ACB-18A9860381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8326417" y="3131946"/>
                <a:ext cx="810342" cy="647233"/>
              </a:xfrm>
              <a:prstGeom prst="rect">
                <a:avLst/>
              </a:prstGeom>
            </p:spPr>
          </p:pic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904BB8D-0200-EB9D-4196-090C76DFEB74}"/>
                </a:ext>
              </a:extLst>
            </p:cNvPr>
            <p:cNvSpPr txBox="1"/>
            <p:nvPr/>
          </p:nvSpPr>
          <p:spPr>
            <a:xfrm>
              <a:off x="5318597" y="11585011"/>
              <a:ext cx="22635320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Service units were used to help us create a data driven policy</a:t>
              </a:r>
            </a:p>
          </p:txBody>
        </p:sp>
      </p:grpSp>
      <p:pic>
        <p:nvPicPr>
          <p:cNvPr id="11" name="Graphic 10" descr="Man with cane outline">
            <a:extLst>
              <a:ext uri="{FF2B5EF4-FFF2-40B4-BE49-F238E27FC236}">
                <a16:creationId xmlns:a16="http://schemas.microsoft.com/office/drawing/2014/main" id="{E8D2B734-27CC-78AF-55BF-B0260C169C6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9861" y="5702252"/>
            <a:ext cx="2166713" cy="2166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531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5BCDF53-D2D2-FAE5-5DE7-A2AFF1BD4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14800" y="6391049"/>
            <a:ext cx="24688800" cy="2169162"/>
          </a:xfrm>
        </p:spPr>
        <p:txBody>
          <a:bodyPr/>
          <a:lstStyle/>
          <a:p>
            <a:r>
              <a:rPr lang="en-US" dirty="0"/>
              <a:t>Thank you</a:t>
            </a:r>
            <a:br>
              <a:rPr lang="en-US" dirty="0"/>
            </a:br>
            <a:br>
              <a:rPr lang="en-US" dirty="0"/>
            </a:br>
            <a:r>
              <a:rPr lang="en-US" dirty="0">
                <a:solidFill>
                  <a:srgbClr val="FF9900"/>
                </a:solidFill>
              </a:rPr>
              <a:t>Questions?</a:t>
            </a:r>
            <a:br>
              <a:rPr lang="en-US" dirty="0">
                <a:solidFill>
                  <a:srgbClr val="FF9900"/>
                </a:solidFill>
              </a:rPr>
            </a:br>
            <a:br>
              <a:rPr lang="en-US" dirty="0">
                <a:solidFill>
                  <a:srgbClr val="FF9900"/>
                </a:solidFill>
              </a:rPr>
            </a:br>
            <a:r>
              <a:rPr lang="en-US" dirty="0">
                <a:solidFill>
                  <a:srgbClr val="FF9900"/>
                </a:solidFill>
              </a:rPr>
              <a:t> Ideas?</a:t>
            </a:r>
            <a:endParaRPr lang="en-001" dirty="0">
              <a:solidFill>
                <a:srgbClr val="FF9900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F2005846-3460-EB2A-E2BE-C5F1EAA269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14800" y="10972800"/>
            <a:ext cx="24688800" cy="9405533"/>
          </a:xfrm>
        </p:spPr>
        <p:txBody>
          <a:bodyPr/>
          <a:lstStyle/>
          <a:p>
            <a:r>
              <a:rPr lang="en-US" sz="6000" dirty="0"/>
              <a:t>Ron Knezevich, PE RSP2i </a:t>
            </a:r>
          </a:p>
          <a:p>
            <a:r>
              <a:rPr lang="en-US" sz="6000" dirty="0">
                <a:solidFill>
                  <a:schemeClr val="tx1"/>
                </a:solidFill>
              </a:rPr>
              <a:t>GDOT State Safety Engineering Manager</a:t>
            </a:r>
          </a:p>
          <a:p>
            <a:r>
              <a:rPr lang="en-US" sz="6000" dirty="0">
                <a:solidFill>
                  <a:schemeClr val="accent1">
                    <a:lumMod val="60000"/>
                    <a:lumOff val="4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Rknezevich@dot.ga.gov</a:t>
            </a:r>
            <a:r>
              <a:rPr lang="en-US" sz="6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</a:p>
          <a:p>
            <a:endParaRPr lang="en-US" sz="6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469633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Slide Option #1">
  <a:themeElements>
    <a:clrScheme name="New Brand Colors">
      <a:dk1>
        <a:sysClr val="windowText" lastClr="000000"/>
      </a:dk1>
      <a:lt1>
        <a:sysClr val="window" lastClr="FFFFFF"/>
      </a:lt1>
      <a:dk2>
        <a:srgbClr val="4D4D4F"/>
      </a:dk2>
      <a:lt2>
        <a:srgbClr val="E7E6E6"/>
      </a:lt2>
      <a:accent1>
        <a:srgbClr val="045594"/>
      </a:accent1>
      <a:accent2>
        <a:srgbClr val="13784B"/>
      </a:accent2>
      <a:accent3>
        <a:srgbClr val="F0B31D"/>
      </a:accent3>
      <a:accent4>
        <a:srgbClr val="CA006C"/>
      </a:accent4>
      <a:accent5>
        <a:srgbClr val="009F94"/>
      </a:accent5>
      <a:accent6>
        <a:srgbClr val="4D4D4F"/>
      </a:accent6>
      <a:hlink>
        <a:srgbClr val="9E9FA2"/>
      </a:hlink>
      <a:folHlink>
        <a:srgbClr val="E2E3E4"/>
      </a:folHlink>
    </a:clrScheme>
    <a:fontScheme name="New Fonts">
      <a:majorFont>
        <a:latin typeface="HelveticaNeueLT Std"/>
        <a:ea typeface=""/>
        <a:cs typeface=""/>
      </a:majorFont>
      <a:minorFont>
        <a:latin typeface="HelveticaNeueLT Std Cn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3DEA003B-4192-4F40-8106-66B430A6E507}" vid="{61D1FBAB-C8BE-442E-B9C3-D9C5B9CBB96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eba9a59-30b7-48b5-b888-df3c28d17c3e">
      <Terms xmlns="http://schemas.microsoft.com/office/infopath/2007/PartnerControls"/>
    </lcf76f155ced4ddcb4097134ff3c332f>
    <TaxCatchAll xmlns="195de77c-4588-4c26-9572-b2af81556515" xsi:nil="true"/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A3A64ED4BD4642B7E8CF12E0EB582E" ma:contentTypeVersion="19" ma:contentTypeDescription="Create a new document." ma:contentTypeScope="" ma:versionID="5e97965523605ef84283344a9a1a2aaa">
  <xsd:schema xmlns:xsd="http://www.w3.org/2001/XMLSchema" xmlns:xs="http://www.w3.org/2001/XMLSchema" xmlns:p="http://schemas.microsoft.com/office/2006/metadata/properties" xmlns:ns1="http://schemas.microsoft.com/sharepoint/v3" xmlns:ns2="5eba9a59-30b7-48b5-b888-df3c28d17c3e" xmlns:ns3="195de77c-4588-4c26-9572-b2af81556515" targetNamespace="http://schemas.microsoft.com/office/2006/metadata/properties" ma:root="true" ma:fieldsID="bb7ceda6021fa4e66a548b6195eb0100" ns1:_="" ns2:_="" ns3:_="">
    <xsd:import namespace="http://schemas.microsoft.com/sharepoint/v3"/>
    <xsd:import namespace="5eba9a59-30b7-48b5-b888-df3c28d17c3e"/>
    <xsd:import namespace="195de77c-4588-4c26-9572-b2af8155651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  <xsd:element ref="ns2:MediaServiceBillingMetadata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ba9a59-30b7-48b5-b888-df3c28d17c3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368b0b06-7819-4be6-b1d6-3a6c183b001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5de77c-4588-4c26-9572-b2af81556515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fce474ec-3c9c-447a-8c40-a8f508e4160f}" ma:internalName="TaxCatchAll" ma:showField="CatchAllData" ma:web="195de77c-4588-4c26-9572-b2af8155651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5F6B7B3-8D41-4DEF-9B94-55C2E1914D07}">
  <ds:schemaRefs>
    <ds:schemaRef ds:uri="http://schemas.openxmlformats.org/package/2006/metadata/core-properties"/>
    <ds:schemaRef ds:uri="38997f5d-7597-4216-abca-8670cf1ad89f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www.w3.org/XML/1998/namespace"/>
    <ds:schemaRef ds:uri="http://purl.org/dc/dcmitype/"/>
    <ds:schemaRef ds:uri="5eba9a59-30b7-48b5-b888-df3c28d17c3e"/>
    <ds:schemaRef ds:uri="195de77c-4588-4c26-9572-b2af81556515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432B0836-F185-4FDC-9B4B-F69B70EB509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5eba9a59-30b7-48b5-b888-df3c28d17c3e"/>
    <ds:schemaRef ds:uri="195de77c-4588-4c26-9572-b2af815565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FA4A79A-9E9C-4083-9707-4E386E09E5E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6aceba42-ef97-4862-842d-38a0289df756}" enabled="1" method="Privileged" siteId="{87d70b0f-5efc-4991-a065-e205bc3db308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8662</TotalTime>
  <Words>498</Words>
  <Application>Microsoft Office PowerPoint</Application>
  <PresentationFormat>Custom</PresentationFormat>
  <Paragraphs>131</Paragraphs>
  <Slides>18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HelveticaNeueLT Com 55 Roman</vt:lpstr>
      <vt:lpstr>HelveticaNeueLT Std Cn</vt:lpstr>
      <vt:lpstr>ITC Avant Garde Std Md</vt:lpstr>
      <vt:lpstr>Title Slide Option #1</vt:lpstr>
      <vt:lpstr>PowerPoint Presentation</vt:lpstr>
      <vt:lpstr>Takeaways</vt:lpstr>
      <vt:lpstr>Crash Type We are Looking For</vt:lpstr>
      <vt:lpstr>Protected Left Turns</vt:lpstr>
      <vt:lpstr>Traditional GDOT Analysis</vt:lpstr>
      <vt:lpstr>When Do We Do this Analysis</vt:lpstr>
      <vt:lpstr>Issues with GDOT Policy</vt:lpstr>
      <vt:lpstr>New GDOT Guidance </vt:lpstr>
      <vt:lpstr>Analysis Numetric Did with Service Units</vt:lpstr>
      <vt:lpstr>Number of intersections by Evaluation Tier</vt:lpstr>
      <vt:lpstr>Filters Used in Analysis</vt:lpstr>
      <vt:lpstr>Scanning Intersections on Crash Query</vt:lpstr>
      <vt:lpstr>Inspecting an Intersection on Crash Query</vt:lpstr>
      <vt:lpstr>Further Inspection on Collision Diagrams for Project Specific Recommendations</vt:lpstr>
      <vt:lpstr>Protected Left Turn Network Screening</vt:lpstr>
      <vt:lpstr>Protected Left Turn Network Screening</vt:lpstr>
      <vt:lpstr>Takeaways</vt:lpstr>
      <vt:lpstr>Thank you  Questions?   Ideas?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Allen, Meredith</dc:creator>
  <cp:lastModifiedBy>Knezevich, Ronald</cp:lastModifiedBy>
  <cp:revision>511</cp:revision>
  <dcterms:created xsi:type="dcterms:W3CDTF">2022-08-09T15:05:03Z</dcterms:created>
  <dcterms:modified xsi:type="dcterms:W3CDTF">2026-09-09T14:30:59Z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lassificationContentMarkingFooterLocations">
    <vt:lpwstr>Title Slide Option #1:3</vt:lpwstr>
  </property>
  <property fmtid="{D5CDD505-2E9C-101B-9397-08002B2CF9AE}" pid="4" name="ClassificationContentMarkingFooterText">
    <vt:lpwstr> </vt:lpwstr>
  </property>
  <property fmtid="{D5CDD505-2E9C-101B-9397-08002B2CF9AE}" pid="5" name="PrsCurSensLabelID">
    <vt:lpwstr>6aceba42-ef97-4862-842d-38a0289df756</vt:lpwstr>
  </property>
  <property fmtid="{D5CDD505-2E9C-101B-9397-08002B2CF9AE}" pid="6" name="DocRiskLevel">
    <vt:lpwstr>AtkinsRéalis - Baseline / Référence</vt:lpwstr>
  </property>
  <property fmtid="{D5CDD505-2E9C-101B-9397-08002B2CF9AE}" pid="7" name="DocRiskLevelWizardText">
    <vt:lpwstr>Baseline</vt:lpwstr>
  </property>
  <property fmtid="{D5CDD505-2E9C-101B-9397-08002B2CF9AE}" pid="8" name="DocRiskLevelWizardMarker">
    <vt:lpwstr>AtkinsRéalis - Baseline / Référence</vt:lpwstr>
  </property>
  <property fmtid="{D5CDD505-2E9C-101B-9397-08002B2CF9AE}" pid="9" name="ContentTypeId">
    <vt:lpwstr>0x010100E4A3A64ED4BD4642B7E8CF12E0EB582E</vt:lpwstr>
  </property>
</Properties>
</file>