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  <p:sldMasterId id="2147483664" r:id="rId5"/>
    <p:sldMasterId id="2147483686" r:id="rId6"/>
    <p:sldMasterId id="2147483688" r:id="rId7"/>
    <p:sldMasterId id="2147483690" r:id="rId8"/>
    <p:sldMasterId id="2147483682" r:id="rId9"/>
    <p:sldMasterId id="2147483655" r:id="rId10"/>
    <p:sldMasterId id="2147483672" r:id="rId11"/>
  </p:sldMasterIdLst>
  <p:notesMasterIdLst>
    <p:notesMasterId r:id="rId21"/>
  </p:notesMasterIdLst>
  <p:handoutMasterIdLst>
    <p:handoutMasterId r:id="rId22"/>
  </p:handoutMasterIdLst>
  <p:sldIdLst>
    <p:sldId id="491" r:id="rId12"/>
    <p:sldId id="303" r:id="rId13"/>
    <p:sldId id="492" r:id="rId14"/>
    <p:sldId id="494" r:id="rId15"/>
    <p:sldId id="495" r:id="rId16"/>
    <p:sldId id="505" r:id="rId17"/>
    <p:sldId id="503" r:id="rId18"/>
    <p:sldId id="506" r:id="rId19"/>
    <p:sldId id="507" r:id="rId20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D7F886-E1C2-46A6-D36D-2084C212144D}" name="Kevin M. Scopoline" initials="KS" userId="lPfyjdA5D2TyDLK5SLqO/gUWu78JE+ARkcBirWQQ0e0=" providerId="None"/>
  <p188:author id="{E232A691-7F74-5AC1-6042-B8E1E3D55AE3}" name="BRUGMAN JR, DANIEL J" initials="BJDJ" userId="S-1-5-21-2014430026-1432593244-2068819953-47884" providerId="AD"/>
  <p188:author id="{90481CEE-DE9A-D0D4-4F0C-A05A10889C7F}" name="Brugman, Daniel J - DOT" initials="DB" userId="S::Daniel.Brugman@dot.wi.gov::6870885a-5bc3-45fd-ae17-78417bff3a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1614"/>
    <a:srgbClr val="00416A"/>
    <a:srgbClr val="802F2D"/>
    <a:srgbClr val="004680"/>
    <a:srgbClr val="1E384B"/>
    <a:srgbClr val="FFD966"/>
    <a:srgbClr val="D8B846"/>
    <a:srgbClr val="E6E6E6"/>
    <a:srgbClr val="004C97"/>
    <a:srgbClr val="D8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58E3A0-F746-4EED-8DBA-3D1065D1A74F}" v="3" dt="2026-09-02T17:53:11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0" autoAdjust="0"/>
    <p:restoredTop sz="86213" autoAdjust="0"/>
  </p:normalViewPr>
  <p:slideViewPr>
    <p:cSldViewPr snapToGrid="0">
      <p:cViewPr varScale="1">
        <p:scale>
          <a:sx n="105" d="100"/>
          <a:sy n="105" d="100"/>
        </p:scale>
        <p:origin x="144" y="1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3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B57F26A6-6478-434A-8130-8B46218BE89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r>
              <a:rPr lang="en-US"/>
              <a:t>Wisconsin Department of Transportation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EF4D8AD4-E8FC-485C-BDDB-1134A2B67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627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1184054B-77F8-42CB-99ED-993D29461DD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r>
              <a:rPr lang="en-US"/>
              <a:t>Wisconsin Department of Transportation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275C5B2A-C6C1-46CD-8323-5F37F4106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7048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Wisconsin Department of Transportation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66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C30A5-3C43-09E1-DFAA-119EAD315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D7659-35BC-BA7F-F2E0-AB9AA6D02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1D19E-846C-C1DC-C836-6B5EF8F44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C418C79-B6AF-9F08-C10F-A812C8FB41D7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6C27A-4FB3-2CEA-B5A2-991D6C89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211A9-6E2B-AF01-3654-C4A927941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37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4502B-E05D-B295-0E3E-AFE255490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9BA40-7E2F-F530-4E91-0982610804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B6F2F8-BAB5-8F5A-4D4F-A147FA790C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AE063B2-6C94-76C1-BC3C-7283FF169613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B747C-4159-916F-E16D-ABDA30B82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CE0AE-6F21-88A2-9F4F-B46E85A8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00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3BFE5-C603-FE6B-611F-B936C4105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8335C-B867-9196-33F0-605DE4B19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A7832-9BB7-9400-A7B8-AC8EF0FDB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82DA83E-E745-F36D-75BF-707A9EF7F68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53068-ADAC-5504-E2F0-C3CFE4E8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7CD7F-D77B-8A6D-B062-41CA8FA30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1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5F648-53A9-CFA2-FEEB-BD7616E67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8FD8B-9B84-BDBE-8EB7-FA887C701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5EBE4-8E33-4CB1-EADE-E6AF3DACB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98C8C74-7801-4F9C-9AC5-CA5602C490C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80605-0EDF-F6D1-1FCD-DB434ADFE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4A435-9DFE-E7C8-3402-EFB978FA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57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940F-0FD5-DD26-264C-DC29B9D4B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760AFD-7DB7-2590-BFCC-E408E0D87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B760D-2501-3159-E1CC-19E8A5FE4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F40FF39-AF6D-09EB-9CC2-5544FA25E16D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DE107-EB18-D79D-75E7-B986EE6AD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6FEA3-A756-397B-2E90-AD529473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334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FC53D-DED5-BA53-BC9F-9FF90521F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9038B3-A653-1161-67E1-488239240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A766F5-C0F6-9072-8747-DC9B42378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750AC40-988A-8034-89CB-9C71BDCBBE5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3F24A-CFE6-2368-2618-F0BE91FC9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E0A22-B591-5981-DE7B-C84C81223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24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097B9-A930-1BBD-56AA-638F15E6D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23CCB-8450-32F6-C557-BFFACC2A6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BBF6F-4E79-6201-D3B7-EA8048388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5082E96-4A54-C630-DD1E-0E9845A8BC9A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9CA0-7C10-A96D-5674-512B007EE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Wisconsin Department of Transportation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BB4DE-FA63-E3F3-F125-6F2CCDF36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C5B2A-C6C1-46CD-8323-5F37F4106C0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05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wo logos and multiple line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17704C9-2248-40AD-8B76-4C21771460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25296"/>
            <a:ext cx="10972800" cy="232581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800"/>
              </a:lnSpc>
              <a:spcBef>
                <a:spcPts val="0"/>
              </a:spcBef>
              <a:buNone/>
              <a:defRPr sz="5800" b="1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Presentation title line 1</a:t>
            </a:r>
            <a:br>
              <a:rPr lang="en-US" dirty="0"/>
            </a:br>
            <a:r>
              <a:rPr lang="en-US" dirty="0"/>
              <a:t>Line 2 optional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7155724-E905-445E-AC3A-818472EA3C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354708"/>
            <a:ext cx="10972800" cy="176204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700"/>
              </a:lnSpc>
              <a:spcBef>
                <a:spcPts val="0"/>
              </a:spcBef>
              <a:buNone/>
              <a:defRPr sz="2900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Name of conference or event</a:t>
            </a:r>
            <a:br>
              <a:rPr lang="en-US" dirty="0"/>
            </a:br>
            <a:r>
              <a:rPr lang="en-US" dirty="0"/>
              <a:t>Location, City, State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A0048D5-6AFE-4260-8627-CDED70F438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48668"/>
            <a:ext cx="10972800" cy="6614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4000" b="0" dirty="0">
                <a:solidFill>
                  <a:srgbClr val="FFD966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presenter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E4D34EF8-7796-4C9C-B15B-CCB1C63239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22831"/>
            <a:ext cx="10972800" cy="736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4700" b="1" dirty="0">
                <a:solidFill>
                  <a:srgbClr val="FFD966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06B2D8AE-8AD5-42F4-B90C-94190CD83F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276416"/>
            <a:ext cx="10972800" cy="736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500" b="1" dirty="0">
                <a:solidFill>
                  <a:srgbClr val="FFD966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DEBFB67-53D0-49D1-9AA3-20F0462282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8021" y="5261311"/>
            <a:ext cx="1371600" cy="137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WisDOT Logo here</a:t>
            </a:r>
          </a:p>
        </p:txBody>
      </p:sp>
      <p:sp>
        <p:nvSpPr>
          <p:cNvPr id="10" name="Picture Placeholder 19">
            <a:extLst>
              <a:ext uri="{FF2B5EF4-FFF2-40B4-BE49-F238E27FC236}">
                <a16:creationId xmlns:a16="http://schemas.microsoft.com/office/drawing/2014/main" id="{6DC4AE82-0302-431F-A0ED-13D1C79179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71672" y="5261311"/>
            <a:ext cx="1371600" cy="137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Logo 2 here</a:t>
            </a:r>
          </a:p>
        </p:txBody>
      </p:sp>
    </p:spTree>
    <p:extLst>
      <p:ext uri="{BB962C8B-B14F-4D97-AF65-F5344CB8AC3E}">
        <p14:creationId xmlns:p14="http://schemas.microsoft.com/office/powerpoint/2010/main" val="277308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4927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dot logo and titl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BE22464-4249-47EE-8C46-E5FB0B52F4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4284621"/>
            <a:ext cx="10972800" cy="127052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6500"/>
              </a:lnSpc>
              <a:defRPr sz="6300" b="1" baseline="0">
                <a:solidFill>
                  <a:srgbClr val="1E384B"/>
                </a:solidFill>
                <a:latin typeface="Arial Narrow" panose="020B0606020202030204" pitchFamily="34" charset="0"/>
              </a:defRPr>
            </a:lvl1pPr>
          </a:lstStyle>
          <a:p>
            <a:pPr>
              <a:lnSpc>
                <a:spcPts val="6200"/>
              </a:lnSpc>
            </a:pPr>
            <a:r>
              <a:rPr lang="en-US" dirty="0"/>
              <a:t>Presentation title line 1</a:t>
            </a:r>
            <a:br>
              <a:rPr lang="en-US" dirty="0"/>
            </a:br>
            <a:r>
              <a:rPr lang="en-US" dirty="0"/>
              <a:t>Line 2 optional</a:t>
            </a:r>
          </a:p>
        </p:txBody>
      </p:sp>
    </p:spTree>
    <p:extLst>
      <p:ext uri="{BB962C8B-B14F-4D97-AF65-F5344CB8AC3E}">
        <p14:creationId xmlns:p14="http://schemas.microsoft.com/office/powerpoint/2010/main" val="3917468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dot logo with multiple lines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2B5A80C0-2936-4233-A672-2BB6377C00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130359"/>
            <a:ext cx="10972800" cy="232581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800"/>
              </a:lnSpc>
              <a:spcBef>
                <a:spcPts val="0"/>
              </a:spcBef>
              <a:buNone/>
              <a:defRPr sz="5800" b="1">
                <a:solidFill>
                  <a:srgbClr val="1E384B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Presentation title line 1</a:t>
            </a:r>
            <a:br>
              <a:rPr lang="en-US" dirty="0"/>
            </a:br>
            <a:r>
              <a:rPr lang="en-US" dirty="0"/>
              <a:t>Line 2 optional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266BE8CF-B468-4EF8-860F-7D4ACD853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4901403"/>
            <a:ext cx="10972800" cy="176204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700"/>
              </a:lnSpc>
              <a:spcBef>
                <a:spcPts val="0"/>
              </a:spcBef>
              <a:buNone/>
              <a:defRPr sz="2900" b="0">
                <a:solidFill>
                  <a:srgbClr val="1E384B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Name of conference or event</a:t>
            </a:r>
            <a:br>
              <a:rPr lang="en-US" dirty="0"/>
            </a:br>
            <a:r>
              <a:rPr lang="en-US" dirty="0"/>
              <a:t>Location, City, State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5359CCF-BDFE-4AA7-B8BB-1EB162C39C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4153731"/>
            <a:ext cx="10972800" cy="6614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4000" b="0" dirty="0">
                <a:solidFill>
                  <a:srgbClr val="802F2D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presenter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48BD4242-B30B-4DB6-A404-D48B80B58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3618166"/>
            <a:ext cx="10972800" cy="736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4700" b="1" dirty="0">
                <a:solidFill>
                  <a:srgbClr val="802F2D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3EAC5F1-D1DF-4F46-97A9-85313AA110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793927"/>
            <a:ext cx="10972800" cy="736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500" b="1" dirty="0">
                <a:solidFill>
                  <a:srgbClr val="802F2D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17842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wo logos and titl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7110A8B-7108-4A0C-8CC1-6278CCCCAB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3962" y="736979"/>
            <a:ext cx="9797823" cy="239810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6300"/>
              </a:lnSpc>
              <a:spcBef>
                <a:spcPts val="0"/>
              </a:spcBef>
              <a:buNone/>
              <a:defRPr sz="6300" b="1">
                <a:solidFill>
                  <a:srgbClr val="1E384B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Presentation title line 1</a:t>
            </a:r>
            <a:br>
              <a:rPr lang="en-US" dirty="0"/>
            </a:br>
            <a:r>
              <a:rPr lang="en-US" dirty="0"/>
              <a:t>Line 2 optional</a:t>
            </a:r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32D95146-FFF7-4DF0-B690-C64B5707C4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60325" y="3428999"/>
            <a:ext cx="2286000" cy="228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Double click to insert WisDOT Logo here</a:t>
            </a:r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A73017B4-5D4C-4EEB-ACC3-9EA2965B7E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78104" y="3429001"/>
            <a:ext cx="2286000" cy="228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Double click to insert Logo 2 here</a:t>
            </a:r>
          </a:p>
        </p:txBody>
      </p:sp>
    </p:spTree>
    <p:extLst>
      <p:ext uri="{BB962C8B-B14F-4D97-AF65-F5344CB8AC3E}">
        <p14:creationId xmlns:p14="http://schemas.microsoft.com/office/powerpoint/2010/main" val="729475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logos with multiple lines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DC6563F-0BC4-4AE4-BBC7-8196010DCF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25296"/>
            <a:ext cx="10972800" cy="232581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800"/>
              </a:lnSpc>
              <a:spcBef>
                <a:spcPts val="0"/>
              </a:spcBef>
              <a:buNone/>
              <a:defRPr sz="5800" b="1">
                <a:solidFill>
                  <a:srgbClr val="1E384B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Presentation title line 1</a:t>
            </a:r>
            <a:br>
              <a:rPr lang="en-US" dirty="0"/>
            </a:br>
            <a:r>
              <a:rPr lang="en-US" dirty="0"/>
              <a:t>Line 2 optional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24E048F-47F0-4494-B13A-01D097EF78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354708"/>
            <a:ext cx="10972800" cy="176204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700"/>
              </a:lnSpc>
              <a:spcBef>
                <a:spcPts val="0"/>
              </a:spcBef>
              <a:buNone/>
              <a:defRPr sz="2900" b="0">
                <a:solidFill>
                  <a:srgbClr val="1E384B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Name of conference or event</a:t>
            </a:r>
            <a:br>
              <a:rPr lang="en-US" dirty="0"/>
            </a:br>
            <a:r>
              <a:rPr lang="en-US" dirty="0"/>
              <a:t>Location, City, State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1F70289-AF48-4465-B230-1DFEBB651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48668"/>
            <a:ext cx="10972800" cy="6614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4000" b="0" dirty="0">
                <a:solidFill>
                  <a:srgbClr val="802F2D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Title of presenter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F768F66-6E09-42B6-A911-437D5C39C0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276416"/>
            <a:ext cx="10972800" cy="736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500" b="1" dirty="0">
                <a:solidFill>
                  <a:srgbClr val="802F2D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FEAFA72-CAD3-4587-A7A7-A80189E7B4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022831"/>
            <a:ext cx="10972800" cy="736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4700" b="1" dirty="0">
                <a:solidFill>
                  <a:srgbClr val="802F2D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 dirty="0"/>
              <a:t>Name of presenter</a:t>
            </a:r>
          </a:p>
        </p:txBody>
      </p:sp>
      <p:sp>
        <p:nvSpPr>
          <p:cNvPr id="8" name="Picture Placeholder 19">
            <a:extLst>
              <a:ext uri="{FF2B5EF4-FFF2-40B4-BE49-F238E27FC236}">
                <a16:creationId xmlns:a16="http://schemas.microsoft.com/office/drawing/2014/main" id="{C07CA59B-9353-45E9-A39A-295CBC8254A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8021" y="5081200"/>
            <a:ext cx="1371600" cy="137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WisDOT Logo here</a:t>
            </a:r>
          </a:p>
        </p:txBody>
      </p:sp>
      <p:sp>
        <p:nvSpPr>
          <p:cNvPr id="9" name="Picture Placeholder 19">
            <a:extLst>
              <a:ext uri="{FF2B5EF4-FFF2-40B4-BE49-F238E27FC236}">
                <a16:creationId xmlns:a16="http://schemas.microsoft.com/office/drawing/2014/main" id="{E3DF7654-DDF7-4EE9-BE10-F938037531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71672" y="5081200"/>
            <a:ext cx="1371600" cy="1371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Logo 2 here</a:t>
            </a:r>
          </a:p>
        </p:txBody>
      </p:sp>
    </p:spTree>
    <p:extLst>
      <p:ext uri="{BB962C8B-B14F-4D97-AF65-F5344CB8AC3E}">
        <p14:creationId xmlns:p14="http://schemas.microsoft.com/office/powerpoint/2010/main" val="418723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pictur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10972800" cy="127052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500" b="1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Example: picture and bullets</a:t>
            </a:r>
            <a:br>
              <a:rPr lang="en-US" dirty="0"/>
            </a:br>
            <a:r>
              <a:rPr lang="en-US" dirty="0"/>
              <a:t>Click here to edit headline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4360" y="1930401"/>
            <a:ext cx="10972800" cy="4572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lnSpc>
                <a:spcPts val="3400"/>
              </a:lnSpc>
              <a:spcBef>
                <a:spcPts val="0"/>
              </a:spcBef>
              <a:buNone/>
              <a:defRPr sz="3600" b="1">
                <a:solidFill>
                  <a:srgbClr val="802F2D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here to edit subhead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94359" y="2743200"/>
            <a:ext cx="5427299" cy="3080551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aseline="0">
                <a:solidFill>
                  <a:srgbClr val="802F2D"/>
                </a:solidFill>
                <a:latin typeface="Arial Narrow" panose="020B0606020202030204" pitchFamily="34" charset="0"/>
              </a:defRPr>
            </a:lvl2pPr>
            <a:lvl3pPr>
              <a:defRPr sz="2400" baseline="0">
                <a:solidFill>
                  <a:srgbClr val="00416A"/>
                </a:solidFill>
                <a:latin typeface="Arial Narrow" panose="020B060602020203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200" baseline="0">
                <a:solidFill>
                  <a:srgbClr val="802F2D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here to edit bullet 1</a:t>
            </a:r>
          </a:p>
          <a:p>
            <a:pPr lvl="1"/>
            <a:r>
              <a:rPr lang="en-US" dirty="0"/>
              <a:t>Click here to edit bullet 2</a:t>
            </a:r>
          </a:p>
          <a:p>
            <a:pPr lvl="2"/>
            <a:r>
              <a:rPr lang="en-US" dirty="0"/>
              <a:t>Click here to edit bullet 3</a:t>
            </a:r>
          </a:p>
          <a:p>
            <a:pPr lvl="3"/>
            <a:r>
              <a:rPr lang="en-US" dirty="0"/>
              <a:t>Click here to edit bullet 4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329264" y="2743200"/>
            <a:ext cx="5237896" cy="3080551"/>
          </a:xfrm>
          <a:prstGeom prst="rect">
            <a:avLst/>
          </a:prstGeom>
          <a:effectLst>
            <a:outerShdw blurRad="88900" algn="tl" rotWithShape="0">
              <a:schemeClr val="tx2">
                <a:lumMod val="50000"/>
                <a:alpha val="70000"/>
              </a:schemeClr>
            </a:outerShdw>
          </a:effectLst>
        </p:spPr>
        <p:txBody>
          <a:bodyPr tIns="914400"/>
          <a:lstStyle>
            <a:lvl1pPr marL="0" indent="0" algn="ctr">
              <a:lnSpc>
                <a:spcPts val="2700"/>
              </a:lnSpc>
              <a:spcBef>
                <a:spcPts val="0"/>
              </a:spcBef>
              <a:buNone/>
              <a:defRPr sz="2400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Double click on icon </a:t>
            </a:r>
            <a:br>
              <a:rPr lang="en-US" dirty="0"/>
            </a:br>
            <a:r>
              <a:rPr lang="en-US" dirty="0"/>
              <a:t>below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345652572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109728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500" b="1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Example: bullets only</a:t>
            </a:r>
            <a:br>
              <a:rPr lang="en-US" dirty="0"/>
            </a:br>
            <a:r>
              <a:rPr lang="en-US" dirty="0"/>
              <a:t>Click here to edit headline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4360" y="2286000"/>
            <a:ext cx="10972800" cy="34933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200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aseline="0">
                <a:solidFill>
                  <a:srgbClr val="802F2D"/>
                </a:solidFill>
                <a:latin typeface="Arial Narrow" panose="020B0606020202030204" pitchFamily="34" charset="0"/>
              </a:defRPr>
            </a:lvl2pPr>
            <a:lvl3pPr>
              <a:defRPr sz="2400" baseline="0">
                <a:solidFill>
                  <a:srgbClr val="00416A"/>
                </a:solidFill>
                <a:latin typeface="Arial Narrow" panose="020B060602020203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2200" baseline="0">
                <a:solidFill>
                  <a:srgbClr val="802F2D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here to edit bullet 1</a:t>
            </a:r>
          </a:p>
          <a:p>
            <a:pPr lvl="1"/>
            <a:r>
              <a:rPr lang="en-US" dirty="0"/>
              <a:t>Click here to edit bullet 2</a:t>
            </a:r>
          </a:p>
          <a:p>
            <a:pPr lvl="2"/>
            <a:r>
              <a:rPr lang="en-US" dirty="0"/>
              <a:t>Click here to edit bullet 3</a:t>
            </a:r>
          </a:p>
          <a:p>
            <a:pPr lvl="3"/>
            <a:r>
              <a:rPr lang="en-US" dirty="0"/>
              <a:t>Click here to edit bullet 4</a:t>
            </a:r>
          </a:p>
        </p:txBody>
      </p:sp>
    </p:spTree>
    <p:extLst>
      <p:ext uri="{BB962C8B-B14F-4D97-AF65-F5344CB8AC3E}">
        <p14:creationId xmlns:p14="http://schemas.microsoft.com/office/powerpoint/2010/main" val="45712549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picture or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10972800" cy="127052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500" b="1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Example: picture or graph only</a:t>
            </a:r>
            <a:br>
              <a:rPr lang="en-US" dirty="0"/>
            </a:br>
            <a:r>
              <a:rPr lang="en-US" dirty="0"/>
              <a:t>Click here to edit headline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4360" y="1930401"/>
            <a:ext cx="10972800" cy="4572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lnSpc>
                <a:spcPts val="3400"/>
              </a:lnSpc>
              <a:spcBef>
                <a:spcPts val="0"/>
              </a:spcBef>
              <a:buNone/>
              <a:defRPr sz="3600" b="1">
                <a:solidFill>
                  <a:srgbClr val="802F2D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here to edit subhead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594360" y="2743200"/>
            <a:ext cx="10972800" cy="3187083"/>
          </a:xfrm>
          <a:prstGeom prst="rect">
            <a:avLst/>
          </a:prstGeom>
          <a:effectLst>
            <a:outerShdw blurRad="101600" algn="tl" rotWithShape="0">
              <a:schemeClr val="tx2">
                <a:lumMod val="50000"/>
                <a:alpha val="70000"/>
              </a:schemeClr>
            </a:outerShdw>
          </a:effectLst>
        </p:spPr>
        <p:txBody>
          <a:bodyPr tIns="914400"/>
          <a:lstStyle>
            <a:lvl1pPr marL="0" indent="0" algn="ctr">
              <a:lnSpc>
                <a:spcPts val="2700"/>
              </a:lnSpc>
              <a:spcBef>
                <a:spcPts val="0"/>
              </a:spcBef>
              <a:buNone/>
              <a:defRPr sz="2400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Double click on icon below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60855212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Subhead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10972800" cy="127052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500" b="1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Example: subhead and bullets</a:t>
            </a:r>
            <a:br>
              <a:rPr lang="en-US" dirty="0"/>
            </a:br>
            <a:r>
              <a:rPr lang="en-US" dirty="0"/>
              <a:t>Click here to edit headline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4360" y="1930401"/>
            <a:ext cx="10972800" cy="4572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lnSpc>
                <a:spcPts val="3400"/>
              </a:lnSpc>
              <a:spcBef>
                <a:spcPts val="0"/>
              </a:spcBef>
              <a:buNone/>
              <a:defRPr sz="3600" b="1">
                <a:solidFill>
                  <a:srgbClr val="802F2D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here to edit subhead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94360" y="2743200"/>
            <a:ext cx="10972800" cy="2991775"/>
          </a:xfrm>
          <a:prstGeom prst="rect">
            <a:avLst/>
          </a:prstGeom>
        </p:spPr>
        <p:txBody>
          <a:bodyPr/>
          <a:lstStyle>
            <a:lvl1pPr>
              <a:defRPr sz="3200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aseline="0">
                <a:solidFill>
                  <a:srgbClr val="802F2D"/>
                </a:solidFill>
                <a:latin typeface="Arial Narrow" panose="020B0606020202030204" pitchFamily="34" charset="0"/>
              </a:defRPr>
            </a:lvl2pPr>
            <a:lvl3pPr>
              <a:defRPr sz="2400" baseline="0">
                <a:solidFill>
                  <a:srgbClr val="00416A"/>
                </a:solidFill>
                <a:latin typeface="Arial Narrow" panose="020B060602020203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2200" baseline="0">
                <a:solidFill>
                  <a:srgbClr val="802F2D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here to edit bullet 1</a:t>
            </a:r>
          </a:p>
          <a:p>
            <a:pPr lvl="1"/>
            <a:r>
              <a:rPr lang="en-US" dirty="0"/>
              <a:t>Click here to edit bullet 2</a:t>
            </a:r>
          </a:p>
          <a:p>
            <a:pPr lvl="2"/>
            <a:r>
              <a:rPr lang="en-US" dirty="0"/>
              <a:t>Click here to edit bullet 3</a:t>
            </a:r>
          </a:p>
          <a:p>
            <a:pPr lvl="3"/>
            <a:r>
              <a:rPr lang="en-US" dirty="0"/>
              <a:t>Click here to edit bullet 4</a:t>
            </a:r>
          </a:p>
        </p:txBody>
      </p:sp>
    </p:spTree>
    <p:extLst>
      <p:ext uri="{BB962C8B-B14F-4D97-AF65-F5344CB8AC3E}">
        <p14:creationId xmlns:p14="http://schemas.microsoft.com/office/powerpoint/2010/main" val="3035851788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subhead and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10972800" cy="127052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500" b="1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Example: subhead and paragraph</a:t>
            </a:r>
            <a:br>
              <a:rPr lang="en-US" dirty="0"/>
            </a:br>
            <a:r>
              <a:rPr lang="en-US" dirty="0"/>
              <a:t>Click here to edit headline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94360" y="1930401"/>
            <a:ext cx="10972800" cy="4572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lnSpc>
                <a:spcPts val="3400"/>
              </a:lnSpc>
              <a:spcBef>
                <a:spcPts val="0"/>
              </a:spcBef>
              <a:buNone/>
              <a:defRPr sz="3600" b="1">
                <a:solidFill>
                  <a:srgbClr val="802F2D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here to edit subhead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94360" y="2743201"/>
            <a:ext cx="10972800" cy="30551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100"/>
              </a:lnSpc>
              <a:buNone/>
              <a:defRPr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  <a:lvl2pPr>
              <a:defRPr baseline="0">
                <a:solidFill>
                  <a:srgbClr val="DCC070"/>
                </a:solidFill>
                <a:latin typeface="Arial Narrow" panose="020B060602020203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Arial Narrow" panose="020B0606020202030204" pitchFamily="34" charset="0"/>
              </a:defRPr>
            </a:lvl3pPr>
            <a:lvl4pPr>
              <a:defRPr baseline="0">
                <a:solidFill>
                  <a:srgbClr val="FFC000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here to edit paragraph.</a:t>
            </a:r>
          </a:p>
        </p:txBody>
      </p:sp>
    </p:spTree>
    <p:extLst>
      <p:ext uri="{BB962C8B-B14F-4D97-AF65-F5344CB8AC3E}">
        <p14:creationId xmlns:p14="http://schemas.microsoft.com/office/powerpoint/2010/main" val="61343205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35419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9388071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xample: 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594360" y="594360"/>
            <a:ext cx="10972800" cy="132556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ts val="4400"/>
              </a:lnSpc>
              <a:defRPr sz="4500" b="1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Example: bullets only</a:t>
            </a:r>
            <a:br>
              <a:rPr lang="en-US" dirty="0"/>
            </a:br>
            <a:r>
              <a:rPr lang="en-US" dirty="0"/>
              <a:t>Click here to edit headline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594360" y="2286000"/>
            <a:ext cx="10972800" cy="349336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200" baseline="0">
                <a:solidFill>
                  <a:srgbClr val="00416A"/>
                </a:solidFill>
                <a:latin typeface="Arial Narrow" panose="020B0606020202030204" pitchFamily="34" charset="0"/>
              </a:defRPr>
            </a:lvl1pPr>
            <a:lvl2pPr marL="685800" indent="-228600">
              <a:buFont typeface="Wingdings" panose="05000000000000000000" pitchFamily="2" charset="2"/>
              <a:buChar char="§"/>
              <a:defRPr sz="2800" baseline="0">
                <a:solidFill>
                  <a:srgbClr val="802F2D"/>
                </a:solidFill>
                <a:latin typeface="Arial Narrow" panose="020B0606020202030204" pitchFamily="34" charset="0"/>
              </a:defRPr>
            </a:lvl2pPr>
            <a:lvl3pPr>
              <a:defRPr sz="2400" baseline="0">
                <a:solidFill>
                  <a:srgbClr val="00416A"/>
                </a:solidFill>
                <a:latin typeface="Arial Narrow" panose="020B0606020202030204" pitchFamily="34" charset="0"/>
              </a:defRPr>
            </a:lvl3pPr>
            <a:lvl4pPr marL="1657350" indent="-285750">
              <a:buFont typeface="Wingdings" panose="05000000000000000000" pitchFamily="2" charset="2"/>
              <a:buChar char="§"/>
              <a:defRPr sz="2200" baseline="0">
                <a:solidFill>
                  <a:srgbClr val="802F2D"/>
                </a:solidFill>
                <a:latin typeface="Arial Narrow" panose="020B060602020203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Click here to edit bullet 1</a:t>
            </a:r>
          </a:p>
          <a:p>
            <a:pPr lvl="1"/>
            <a:r>
              <a:rPr lang="en-US" dirty="0"/>
              <a:t>Click here to edit bullet 2</a:t>
            </a:r>
          </a:p>
          <a:p>
            <a:pPr lvl="2"/>
            <a:r>
              <a:rPr lang="en-US" dirty="0"/>
              <a:t>Click here to edit bullet 3</a:t>
            </a:r>
          </a:p>
          <a:p>
            <a:pPr lvl="3"/>
            <a:r>
              <a:rPr lang="en-US" dirty="0"/>
              <a:t>Click here to edit bullet 4</a:t>
            </a:r>
          </a:p>
        </p:txBody>
      </p:sp>
    </p:spTree>
    <p:extLst>
      <p:ext uri="{BB962C8B-B14F-4D97-AF65-F5344CB8AC3E}">
        <p14:creationId xmlns:p14="http://schemas.microsoft.com/office/powerpoint/2010/main" val="62981936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1E55E5-42DA-4CD3-B807-BB79F70BBB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52563" cy="6890273"/>
          </a:xfrm>
          <a:prstGeom prst="rect">
            <a:avLst/>
          </a:prstGeom>
        </p:spPr>
      </p:pic>
      <p:sp>
        <p:nvSpPr>
          <p:cNvPr id="3" name="bottom-blue-band">
            <a:extLst>
              <a:ext uri="{FF2B5EF4-FFF2-40B4-BE49-F238E27FC236}">
                <a16:creationId xmlns:a16="http://schemas.microsoft.com/office/drawing/2014/main" id="{3FD157BE-396F-4442-A841-88226B27E6D7}"/>
              </a:ext>
            </a:extLst>
          </p:cNvPr>
          <p:cNvSpPr/>
          <p:nvPr userDrawn="1"/>
        </p:nvSpPr>
        <p:spPr>
          <a:xfrm>
            <a:off x="-1" y="-1"/>
            <a:ext cx="12252560" cy="6890273"/>
          </a:xfrm>
          <a:prstGeom prst="rect">
            <a:avLst/>
          </a:prstGeom>
          <a:solidFill>
            <a:srgbClr val="00468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8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ttom-blue-band">
            <a:extLst>
              <a:ext uri="{FF2B5EF4-FFF2-40B4-BE49-F238E27FC236}">
                <a16:creationId xmlns:a16="http://schemas.microsoft.com/office/drawing/2014/main" id="{832469CB-5E78-4509-A575-3C6C8E0887F5}"/>
              </a:ext>
            </a:extLst>
          </p:cNvPr>
          <p:cNvSpPr/>
          <p:nvPr userDrawn="1"/>
        </p:nvSpPr>
        <p:spPr>
          <a:xfrm>
            <a:off x="-1" y="-1"/>
            <a:ext cx="12252560" cy="6890273"/>
          </a:xfrm>
          <a:prstGeom prst="rect">
            <a:avLst/>
          </a:prstGeom>
          <a:solidFill>
            <a:srgbClr val="00468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6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spd="slow"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ottom-gray-band">
            <a:extLst>
              <a:ext uri="{FF2B5EF4-FFF2-40B4-BE49-F238E27FC236}">
                <a16:creationId xmlns:a16="http://schemas.microsoft.com/office/drawing/2014/main" id="{90960825-3252-43F0-A755-670ABD161C1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9144"/>
            <a:ext cx="12200878" cy="6867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739E91-6C5E-48DE-B11E-A3403681A5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560" y="718073"/>
            <a:ext cx="3200400" cy="32004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5641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ottom-gray-band">
            <a:extLst>
              <a:ext uri="{FF2B5EF4-FFF2-40B4-BE49-F238E27FC236}">
                <a16:creationId xmlns:a16="http://schemas.microsoft.com/office/drawing/2014/main" id="{792AF2F4-EB2A-4703-9255-84109C7FEFB6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12200878" cy="6867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41024B5-58D6-4BAB-827C-0BBE167D74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403521"/>
            <a:ext cx="1600200" cy="16002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7749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ottom-gray-band">
            <a:extLst>
              <a:ext uri="{FF2B5EF4-FFF2-40B4-BE49-F238E27FC236}">
                <a16:creationId xmlns:a16="http://schemas.microsoft.com/office/drawing/2014/main" id="{2A9F5B3C-B025-418C-A3E7-6F635E97671E}"/>
              </a:ext>
            </a:extLst>
          </p:cNvPr>
          <p:cNvSpPr>
            <a:spLocks noChangeAspect="1"/>
          </p:cNvSpPr>
          <p:nvPr userDrawn="1"/>
        </p:nvSpPr>
        <p:spPr>
          <a:xfrm>
            <a:off x="-8878" y="-9939"/>
            <a:ext cx="12200878" cy="6867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558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ottom-gray-band">
            <a:extLst>
              <a:ext uri="{FF2B5EF4-FFF2-40B4-BE49-F238E27FC236}">
                <a16:creationId xmlns:a16="http://schemas.microsoft.com/office/drawing/2014/main" id="{D51A15C8-6024-4F01-A045-F8F892FB4E2E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9940"/>
            <a:ext cx="12200878" cy="6867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376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ottom-gray-band">
            <a:extLst>
              <a:ext uri="{FF2B5EF4-FFF2-40B4-BE49-F238E27FC236}">
                <a16:creationId xmlns:a16="http://schemas.microsoft.com/office/drawing/2014/main" id="{91F5F483-CA5D-4C55-A53A-FA2A6E9F7157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9144"/>
            <a:ext cx="12200878" cy="6867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" name="bottom-gray-band">
            <a:extLst>
              <a:ext uri="{FF2B5EF4-FFF2-40B4-BE49-F238E27FC236}">
                <a16:creationId xmlns:a16="http://schemas.microsoft.com/office/drawing/2014/main" id="{28703C23-698D-4A63-AC95-A55044E9E48B}"/>
              </a:ext>
            </a:extLst>
          </p:cNvPr>
          <p:cNvSpPr/>
          <p:nvPr userDrawn="1"/>
        </p:nvSpPr>
        <p:spPr>
          <a:xfrm>
            <a:off x="-8878" y="6089188"/>
            <a:ext cx="12200878" cy="777240"/>
          </a:xfrm>
          <a:prstGeom prst="rect">
            <a:avLst/>
          </a:prstGeom>
          <a:solidFill>
            <a:srgbClr val="7B7B7B">
              <a:alpha val="20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03037D68-9AF3-4536-8B59-FC7990D2F0E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48" y="6292836"/>
            <a:ext cx="5132842" cy="347473"/>
          </a:xfrm>
          <a:prstGeom prst="rect">
            <a:avLst/>
          </a:prstGeom>
        </p:spPr>
      </p:pic>
      <p:pic>
        <p:nvPicPr>
          <p:cNvPr id="8" name="red-blue-dot-logo">
            <a:extLst>
              <a:ext uri="{FF2B5EF4-FFF2-40B4-BE49-F238E27FC236}">
                <a16:creationId xmlns:a16="http://schemas.microsoft.com/office/drawing/2014/main" id="{44F0CF3F-708A-4352-9917-BB12635CCAC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63238"/>
            <a:ext cx="621792" cy="62179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1723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7" r:id="rId2"/>
    <p:sldLayoutId id="2147483661" r:id="rId3"/>
    <p:sldLayoutId id="2147483658" r:id="rId4"/>
    <p:sldLayoutId id="2147483659" r:id="rId5"/>
    <p:sldLayoutId id="2147483663" r:id="rId6"/>
  </p:sldLayoutIdLst>
  <p:transition spd="slow"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ttom-gray-band">
            <a:extLst>
              <a:ext uri="{FF2B5EF4-FFF2-40B4-BE49-F238E27FC236}">
                <a16:creationId xmlns:a16="http://schemas.microsoft.com/office/drawing/2014/main" id="{E013839C-D24C-4F7D-B128-E207CE572FAE}"/>
              </a:ext>
            </a:extLst>
          </p:cNvPr>
          <p:cNvSpPr>
            <a:spLocks noChangeAspect="1"/>
          </p:cNvSpPr>
          <p:nvPr userDrawn="1"/>
        </p:nvSpPr>
        <p:spPr>
          <a:xfrm>
            <a:off x="-8878" y="-9939"/>
            <a:ext cx="12200878" cy="686714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739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98" r:id="rId2"/>
  </p:sldLayoutIdLst>
  <p:transition spd="slow"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C02AFF-2F7E-DE23-A67A-3C386AFC09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069961"/>
            <a:ext cx="10972800" cy="2386212"/>
          </a:xfrm>
        </p:spPr>
        <p:txBody>
          <a:bodyPr/>
          <a:lstStyle/>
          <a:p>
            <a:r>
              <a:rPr lang="en-US" sz="4400" dirty="0"/>
              <a:t>Wisconsin’s Executive Business Review (EBR) meeting strategy, goals and successes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A839B-61B1-31D2-7688-547D515AFE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" y="4791289"/>
            <a:ext cx="10972800" cy="1762044"/>
          </a:xfrm>
        </p:spPr>
        <p:txBody>
          <a:bodyPr/>
          <a:lstStyle/>
          <a:p>
            <a:endParaRPr lang="en-US" dirty="0">
              <a:latin typeface="Arial Narrow"/>
            </a:endParaRPr>
          </a:p>
          <a:p>
            <a:r>
              <a:rPr lang="en-US" dirty="0">
                <a:latin typeface="Arial Narrow"/>
              </a:rPr>
              <a:t>AASHTOWare Safety User Experience Committee Meeting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1FF20-A0F2-5234-9388-B9FBED71BD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7521" y="4327894"/>
            <a:ext cx="5479701" cy="661481"/>
          </a:xfrm>
        </p:spPr>
        <p:txBody>
          <a:bodyPr/>
          <a:lstStyle/>
          <a:p>
            <a:r>
              <a:rPr lang="en-US" sz="2400" dirty="0"/>
              <a:t>State Safety Engineer – Improvement Program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F2622F-39C8-B709-89C4-ACA47C7ED6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3802" y="3744580"/>
            <a:ext cx="4947138" cy="736600"/>
          </a:xfrm>
        </p:spPr>
        <p:txBody>
          <a:bodyPr/>
          <a:lstStyle/>
          <a:p>
            <a:r>
              <a:rPr lang="en-US" dirty="0"/>
              <a:t>Dan Brugman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0B3ABA-204F-45F5-BCC6-718576AA3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5416848"/>
            <a:ext cx="10972800" cy="842791"/>
          </a:xfrm>
        </p:spPr>
        <p:txBody>
          <a:bodyPr/>
          <a:lstStyle/>
          <a:p>
            <a:r>
              <a:rPr lang="en-US" dirty="0"/>
              <a:t>September 9, 2026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0B0B77-C23E-7175-C9B5-1923BAB9AAA6}"/>
              </a:ext>
            </a:extLst>
          </p:cNvPr>
          <p:cNvSpPr txBox="1">
            <a:spLocks/>
          </p:cNvSpPr>
          <p:nvPr/>
        </p:nvSpPr>
        <p:spPr>
          <a:xfrm>
            <a:off x="6096000" y="4330719"/>
            <a:ext cx="5686530" cy="66148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b="0" kern="1200" dirty="0">
                <a:solidFill>
                  <a:srgbClr val="802F2D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Highway Safety Improvement Program Manager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D19641F-1AE4-7B1F-584C-9A635E3F5FCB}"/>
              </a:ext>
            </a:extLst>
          </p:cNvPr>
          <p:cNvSpPr txBox="1">
            <a:spLocks/>
          </p:cNvSpPr>
          <p:nvPr/>
        </p:nvSpPr>
        <p:spPr>
          <a:xfrm>
            <a:off x="6120284" y="3744580"/>
            <a:ext cx="5627914" cy="7366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700" b="1" kern="1200" dirty="0">
                <a:solidFill>
                  <a:srgbClr val="802F2D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Matthew Johnson-Gast</a:t>
            </a:r>
          </a:p>
        </p:txBody>
      </p:sp>
    </p:spTree>
    <p:extLst>
      <p:ext uri="{BB962C8B-B14F-4D97-AF65-F5344CB8AC3E}">
        <p14:creationId xmlns:p14="http://schemas.microsoft.com/office/powerpoint/2010/main" val="285236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"/>
            <a:ext cx="10972800" cy="1078636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What is an EBR?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774" y="1078637"/>
            <a:ext cx="7234813" cy="4700727"/>
          </a:xfrm>
        </p:spPr>
        <p:txBody>
          <a:bodyPr/>
          <a:lstStyle/>
          <a:p>
            <a:r>
              <a:rPr lang="en-US" sz="3500" dirty="0"/>
              <a:t>Annual meeting between licensed state, Numetric and AASHTO Staff</a:t>
            </a:r>
          </a:p>
          <a:p>
            <a:r>
              <a:rPr lang="en-US" sz="3500" dirty="0"/>
              <a:t>Typical agenda</a:t>
            </a:r>
          </a:p>
          <a:p>
            <a:pPr lvl="1"/>
            <a:r>
              <a:rPr lang="en-US" sz="3100" dirty="0"/>
              <a:t>Introductions</a:t>
            </a:r>
          </a:p>
          <a:p>
            <a:pPr lvl="1"/>
            <a:r>
              <a:rPr lang="en-US" sz="3100" dirty="0"/>
              <a:t>AASHTOWare Safety overview</a:t>
            </a:r>
          </a:p>
          <a:p>
            <a:pPr lvl="1"/>
            <a:r>
              <a:rPr lang="en-US" sz="3100" dirty="0"/>
              <a:t>State Successes, Challenges and Usage</a:t>
            </a:r>
          </a:p>
          <a:p>
            <a:pPr lvl="1"/>
            <a:r>
              <a:rPr lang="en-US" sz="3100" dirty="0"/>
              <a:t>Next Steps / Goals</a:t>
            </a:r>
          </a:p>
          <a:p>
            <a:pPr lvl="1"/>
            <a:r>
              <a:rPr lang="en-US" sz="3100" dirty="0"/>
              <a:t>Upcoming Product Development</a:t>
            </a:r>
          </a:p>
          <a:p>
            <a:endParaRPr lang="en-US" sz="3600" dirty="0"/>
          </a:p>
          <a:p>
            <a:pPr lvl="1"/>
            <a:endParaRPr lang="en-US" sz="3200" dirty="0"/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sz="3100" dirty="0"/>
          </a:p>
          <a:p>
            <a:endParaRPr lang="en-US" sz="3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C8C1A0-F2A3-1FF9-B9D1-A0436D42F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968" y="1078637"/>
            <a:ext cx="2056615" cy="2634809"/>
          </a:xfrm>
          <a:prstGeom prst="rect">
            <a:avLst/>
          </a:prstGeom>
        </p:spPr>
      </p:pic>
      <p:pic>
        <p:nvPicPr>
          <p:cNvPr id="1026" name="Picture 2" descr="AASHTOWare Safety - Signin">
            <a:extLst>
              <a:ext uri="{FF2B5EF4-FFF2-40B4-BE49-F238E27FC236}">
                <a16:creationId xmlns:a16="http://schemas.microsoft.com/office/drawing/2014/main" id="{FC67DC93-F867-BCAC-6A85-2BEB4FA44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328" y="4150049"/>
            <a:ext cx="4376791" cy="14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74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1712C-8B58-43F3-7F02-994BCFE3C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E0DB7-789C-9932-E979-FAE751AF1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"/>
            <a:ext cx="10972800" cy="1078636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/>
              <a:t>WisDOT’s Approach</a:t>
            </a:r>
            <a:endParaRPr lang="en-US" sz="4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0B07E7-2B90-5CF3-F7EB-5D5B417E4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60" y="762995"/>
            <a:ext cx="11507280" cy="45123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13A054-76B8-D425-EE8E-BDA2395DB531}"/>
              </a:ext>
            </a:extLst>
          </p:cNvPr>
          <p:cNvSpPr txBox="1"/>
          <p:nvPr/>
        </p:nvSpPr>
        <p:spPr>
          <a:xfrm>
            <a:off x="723482" y="5275385"/>
            <a:ext cx="194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Safety Engineering</a:t>
            </a:r>
            <a:br>
              <a:rPr lang="en-US" dirty="0"/>
            </a:br>
            <a:r>
              <a:rPr lang="en-US" dirty="0"/>
              <a:t>Policies, Processes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D3C521-71BA-C364-DA1E-466C9C16D7B6}"/>
              </a:ext>
            </a:extLst>
          </p:cNvPr>
          <p:cNvSpPr txBox="1"/>
          <p:nvPr/>
        </p:nvSpPr>
        <p:spPr>
          <a:xfrm>
            <a:off x="3426488" y="5212636"/>
            <a:ext cx="1607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HSIP</a:t>
            </a:r>
            <a:br>
              <a:rPr lang="en-US" dirty="0"/>
            </a:br>
            <a:r>
              <a:rPr lang="en-US" dirty="0"/>
              <a:t>Funding policy, Federal reporting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44FB05-2C43-C519-67D2-B916260E6B4D}"/>
              </a:ext>
            </a:extLst>
          </p:cNvPr>
          <p:cNvSpPr txBox="1"/>
          <p:nvPr/>
        </p:nvSpPr>
        <p:spPr>
          <a:xfrm>
            <a:off x="5034223" y="5228388"/>
            <a:ext cx="2301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Behavioral Safety &amp; Enforcement</a:t>
            </a:r>
            <a:br>
              <a:rPr lang="en-US" dirty="0"/>
            </a:br>
            <a:r>
              <a:rPr lang="en-US" dirty="0"/>
              <a:t>Crash Records, FARS reporting, etc.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50A3AD-C26D-8C3C-1BA9-BCD4CB0C4B45}"/>
              </a:ext>
            </a:extLst>
          </p:cNvPr>
          <p:cNvSpPr txBox="1"/>
          <p:nvPr/>
        </p:nvSpPr>
        <p:spPr>
          <a:xfrm>
            <a:off x="10124944" y="5254059"/>
            <a:ext cx="1949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Research and Initiatives</a:t>
            </a:r>
            <a:br>
              <a:rPr lang="en-US" dirty="0"/>
            </a:br>
            <a:r>
              <a:rPr lang="en-US" dirty="0"/>
              <a:t>Research Program</a:t>
            </a:r>
          </a:p>
        </p:txBody>
      </p:sp>
      <p:sp>
        <p:nvSpPr>
          <p:cNvPr id="18" name="Arrow: Curved Right 17">
            <a:extLst>
              <a:ext uri="{FF2B5EF4-FFF2-40B4-BE49-F238E27FC236}">
                <a16:creationId xmlns:a16="http://schemas.microsoft.com/office/drawing/2014/main" id="{58922A7C-DBD4-506A-D639-31D353B298F8}"/>
              </a:ext>
            </a:extLst>
          </p:cNvPr>
          <p:cNvSpPr/>
          <p:nvPr/>
        </p:nvSpPr>
        <p:spPr>
          <a:xfrm rot="20780779">
            <a:off x="342360" y="2652766"/>
            <a:ext cx="481605" cy="1607736"/>
          </a:xfrm>
          <a:prstGeom prst="curvedRightArrow">
            <a:avLst/>
          </a:prstGeom>
          <a:solidFill>
            <a:srgbClr val="CA161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7D0A46-C50A-7F12-E6B4-614EEDEE0911}"/>
              </a:ext>
            </a:extLst>
          </p:cNvPr>
          <p:cNvSpPr txBox="1"/>
          <p:nvPr/>
        </p:nvSpPr>
        <p:spPr>
          <a:xfrm>
            <a:off x="723482" y="2039815"/>
            <a:ext cx="1326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A1614"/>
                </a:solidFill>
              </a:rPr>
              <a:t>Region Safety Engineers</a:t>
            </a:r>
          </a:p>
        </p:txBody>
      </p:sp>
    </p:spTree>
    <p:extLst>
      <p:ext uri="{BB962C8B-B14F-4D97-AF65-F5344CB8AC3E}">
        <p14:creationId xmlns:p14="http://schemas.microsoft.com/office/powerpoint/2010/main" val="355386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8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23143-3263-6ED4-6C09-260A5FE03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4B30A-77F2-E533-970B-A6E44F90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"/>
            <a:ext cx="10972800" cy="1078636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WisDOT’s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565AC-ADD5-1FDC-F1F2-ED96F973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078637"/>
            <a:ext cx="8238141" cy="4700727"/>
          </a:xfrm>
        </p:spPr>
        <p:txBody>
          <a:bodyPr/>
          <a:lstStyle/>
          <a:p>
            <a:r>
              <a:rPr lang="en-US" sz="3500" dirty="0"/>
              <a:t>Invited Division Administrator, Bureau Management and staff</a:t>
            </a:r>
          </a:p>
          <a:p>
            <a:pPr lvl="1"/>
            <a:r>
              <a:rPr lang="en-US" dirty="0"/>
              <a:t>Planning to bring in other divisions in future meetings</a:t>
            </a:r>
          </a:p>
          <a:p>
            <a:r>
              <a:rPr lang="en-US" sz="3500" dirty="0"/>
              <a:t>Wanted to highlight Division initiatives and concerns</a:t>
            </a:r>
          </a:p>
          <a:p>
            <a:pPr lvl="1"/>
            <a:r>
              <a:rPr lang="en-US" dirty="0"/>
              <a:t>Implementation of the Highway Safety Manual and using performance-based practical design </a:t>
            </a:r>
          </a:p>
          <a:p>
            <a:pPr lvl="1"/>
            <a:r>
              <a:rPr lang="en-US" dirty="0"/>
              <a:t>Are we the only agency using it?</a:t>
            </a:r>
          </a:p>
          <a:p>
            <a:pPr lvl="1"/>
            <a:r>
              <a:rPr lang="en-US" dirty="0"/>
              <a:t>“Gaining Efficiency through growing consistency”</a:t>
            </a:r>
          </a:p>
          <a:p>
            <a:pPr lvl="1"/>
            <a:r>
              <a:rPr lang="en-US" dirty="0"/>
              <a:t>Collaboration</a:t>
            </a:r>
          </a:p>
          <a:p>
            <a:pPr lvl="1"/>
            <a:r>
              <a:rPr lang="en-US" dirty="0"/>
              <a:t>Training newer staff</a:t>
            </a:r>
          </a:p>
          <a:p>
            <a:endParaRPr lang="en-US" sz="3600" dirty="0"/>
          </a:p>
          <a:p>
            <a:pPr lvl="1"/>
            <a:endParaRPr lang="en-US" sz="3200" dirty="0"/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sz="3100" dirty="0"/>
          </a:p>
          <a:p>
            <a:endParaRPr lang="en-US" sz="3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C888B70-3ED4-0D4B-E4B3-C7039113A8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5304" y="6156062"/>
            <a:ext cx="2148660" cy="701937"/>
          </a:xfrm>
          <a:prstGeom prst="rect">
            <a:avLst/>
          </a:prstGeom>
        </p:spPr>
      </p:pic>
      <p:pic>
        <p:nvPicPr>
          <p:cNvPr id="5" name="Google Shape;128;p14" title="Yellow - No Label.png">
            <a:extLst>
              <a:ext uri="{FF2B5EF4-FFF2-40B4-BE49-F238E27FC236}">
                <a16:creationId xmlns:a16="http://schemas.microsoft.com/office/drawing/2014/main" id="{4B3C0424-01CD-32AD-E0EF-7327A998DD2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7896" y="854949"/>
            <a:ext cx="3914815" cy="2574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06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436D1-B2F1-0F0B-A4B5-4BCAB9217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BC017-2BAE-EAC5-CAD6-C6DC73231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"/>
            <a:ext cx="10972800" cy="1078636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WisDOT’s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F2FEC-3CE1-E7D7-D1A0-7E50FB389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078638"/>
            <a:ext cx="5947117" cy="4679068"/>
          </a:xfrm>
        </p:spPr>
        <p:txBody>
          <a:bodyPr/>
          <a:lstStyle/>
          <a:p>
            <a:r>
              <a:rPr lang="en-US" sz="2400" dirty="0"/>
              <a:t>WisDOT-led discussion</a:t>
            </a:r>
          </a:p>
          <a:p>
            <a:pPr lvl="1"/>
            <a:r>
              <a:rPr lang="en-US" sz="2000" dirty="0"/>
              <a:t>Reinforced background of purchase</a:t>
            </a:r>
          </a:p>
          <a:p>
            <a:pPr lvl="1"/>
            <a:r>
              <a:rPr lang="en-US" sz="2000" dirty="0"/>
              <a:t>How AASHTOWare fit within safety engineering program goals</a:t>
            </a:r>
          </a:p>
          <a:p>
            <a:pPr lvl="1"/>
            <a:r>
              <a:rPr lang="en-US" sz="2000" dirty="0"/>
              <a:t>Provided an overview of the applications and intended audiences</a:t>
            </a:r>
          </a:p>
          <a:p>
            <a:pPr lvl="1"/>
            <a:r>
              <a:rPr lang="en-US" sz="2000" dirty="0"/>
              <a:t>Training Overview</a:t>
            </a:r>
          </a:p>
          <a:p>
            <a:pPr lvl="2"/>
            <a:r>
              <a:rPr lang="en-US" sz="1800" dirty="0"/>
              <a:t>Licensing agreement</a:t>
            </a:r>
          </a:p>
          <a:p>
            <a:pPr lvl="2"/>
            <a:r>
              <a:rPr lang="en-US" sz="1800" dirty="0"/>
              <a:t>How it fits with WisDOT training program</a:t>
            </a:r>
          </a:p>
          <a:p>
            <a:pPr lvl="2"/>
            <a:r>
              <a:rPr lang="en-US" sz="1800" dirty="0"/>
              <a:t># of users trained</a:t>
            </a:r>
          </a:p>
          <a:p>
            <a:r>
              <a:rPr lang="en-US" sz="2400" dirty="0"/>
              <a:t>AASHTO/Numetric-led discussion</a:t>
            </a:r>
          </a:p>
          <a:p>
            <a:pPr lvl="1"/>
            <a:r>
              <a:rPr lang="en-US" sz="2000" dirty="0"/>
              <a:t>What AASHTOWare is, who Numetric is</a:t>
            </a:r>
          </a:p>
          <a:p>
            <a:pPr lvl="1"/>
            <a:r>
              <a:rPr lang="en-US" sz="2000" dirty="0"/>
              <a:t>Product background</a:t>
            </a:r>
          </a:p>
          <a:p>
            <a:pPr lvl="1"/>
            <a:r>
              <a:rPr lang="en-US" sz="2000" dirty="0"/>
              <a:t># of users, access</a:t>
            </a:r>
          </a:p>
          <a:p>
            <a:pPr lvl="1"/>
            <a:r>
              <a:rPr lang="en-US" sz="2000" dirty="0"/>
              <a:t>Product roadmap and ties to goals</a:t>
            </a:r>
          </a:p>
          <a:p>
            <a:pPr lvl="1"/>
            <a:endParaRPr lang="en-US" sz="3100" dirty="0"/>
          </a:p>
          <a:p>
            <a:endParaRPr lang="en-US" sz="3600" dirty="0"/>
          </a:p>
          <a:p>
            <a:pPr lvl="1"/>
            <a:endParaRPr lang="en-US" sz="3200" dirty="0"/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pPr lvl="1"/>
            <a:endParaRPr lang="en-US" sz="3100" dirty="0"/>
          </a:p>
          <a:p>
            <a:endParaRPr lang="en-US" sz="35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AF122D-E39E-9DCE-C37C-B230B401A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880" y="1078637"/>
            <a:ext cx="4854280" cy="2709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A27D9C-BD36-7A78-D4FE-E3A292CF2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5214" y="3917988"/>
            <a:ext cx="4972425" cy="278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9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5C14E-ED08-8F66-7B38-F8DD4145A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8D7C3-C585-B126-DB32-D28ACF65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0"/>
            <a:ext cx="10972800" cy="1426029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WisDOT’s Approach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3649C-849B-36C6-FC03-F99F2E8BEBE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4359" y="1333226"/>
            <a:ext cx="10522819" cy="4677316"/>
          </a:xfrm>
        </p:spPr>
        <p:txBody>
          <a:bodyPr/>
          <a:lstStyle/>
          <a:p>
            <a:r>
              <a:rPr lang="en-US" dirty="0"/>
              <a:t>Highlighted key benefits:</a:t>
            </a:r>
          </a:p>
          <a:p>
            <a:pPr lvl="1"/>
            <a:r>
              <a:rPr lang="en-US" dirty="0"/>
              <a:t>Organization-wide, Central office and End Users (Region/External)</a:t>
            </a:r>
          </a:p>
          <a:p>
            <a:pPr lvl="2"/>
            <a:r>
              <a:rPr lang="en-US" dirty="0"/>
              <a:t>Web-based and accessible</a:t>
            </a:r>
          </a:p>
          <a:p>
            <a:pPr lvl="2"/>
            <a:r>
              <a:rPr lang="en-US" dirty="0"/>
              <a:t>Encourages collaboration and consistent application of safety processes</a:t>
            </a:r>
          </a:p>
          <a:p>
            <a:pPr lvl="2"/>
            <a:r>
              <a:rPr lang="en-US" dirty="0"/>
              <a:t>Unlimited licenses</a:t>
            </a:r>
          </a:p>
          <a:p>
            <a:pPr lvl="2"/>
            <a:r>
              <a:rPr lang="en-US" dirty="0"/>
              <a:t>Dedicated software team continuously working on updates</a:t>
            </a:r>
          </a:p>
          <a:p>
            <a:pPr lvl="2"/>
            <a:r>
              <a:rPr lang="en-US" dirty="0"/>
              <a:t>More regular training</a:t>
            </a:r>
          </a:p>
          <a:p>
            <a:pPr lvl="2"/>
            <a:r>
              <a:rPr lang="en-US" dirty="0"/>
              <a:t>Supported by AASHTO - Gain knowledge and experience from other states</a:t>
            </a:r>
          </a:p>
          <a:p>
            <a:pPr lvl="2"/>
            <a:r>
              <a:rPr lang="en-US" dirty="0"/>
              <a:t>Allows automatic annual updates without use of consultant resources</a:t>
            </a:r>
          </a:p>
          <a:p>
            <a:pPr lvl="2"/>
            <a:r>
              <a:rPr lang="en-US" dirty="0"/>
              <a:t>Provides readily accessible how-to-use guides on the tools</a:t>
            </a:r>
          </a:p>
          <a:p>
            <a:pPr lvl="2"/>
            <a:r>
              <a:rPr lang="en-US" dirty="0"/>
              <a:t>More reliable/predictable updates to tools &amp; crash data used for projects</a:t>
            </a:r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C4718869-C7B0-D6E8-BF74-0E6D0F17D8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070" y="6205731"/>
            <a:ext cx="1728304" cy="56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8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865F0-9A50-14DB-0776-7858C3F83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59D3-0FA2-5181-B72E-D5FE02B9C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0"/>
            <a:ext cx="10972800" cy="1426029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WisDOT’s 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81AE7-BDFD-024E-6B7B-207355D2AC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4359" y="1333226"/>
            <a:ext cx="10601961" cy="4224294"/>
          </a:xfrm>
        </p:spPr>
        <p:txBody>
          <a:bodyPr/>
          <a:lstStyle/>
          <a:p>
            <a:r>
              <a:rPr lang="en-US" dirty="0"/>
              <a:t>Outlined short to long-term goals</a:t>
            </a:r>
          </a:p>
          <a:p>
            <a:pPr lvl="1"/>
            <a:r>
              <a:rPr lang="en-US" sz="2400" dirty="0">
                <a:latin typeface="Arial Narrow"/>
              </a:rPr>
              <a:t>Continue to onboard/implement Alternative Design to replace IHSDM</a:t>
            </a:r>
          </a:p>
          <a:p>
            <a:pPr lvl="1"/>
            <a:r>
              <a:rPr lang="en-US" sz="2400" dirty="0">
                <a:latin typeface="Arial Narrow"/>
              </a:rPr>
              <a:t>Identify local agencies to pilot use cases to support local road safety needs</a:t>
            </a:r>
          </a:p>
          <a:p>
            <a:pPr lvl="1"/>
            <a:r>
              <a:rPr lang="en-US" sz="2400" dirty="0"/>
              <a:t>Develop dashboards to support needs (Intersection &amp; Roadway Trends, SHSP Update)</a:t>
            </a:r>
          </a:p>
          <a:p>
            <a:pPr lvl="1"/>
            <a:r>
              <a:rPr lang="en-US" sz="2400" dirty="0"/>
              <a:t>Prepare for Linear Reference System Update (2028+)</a:t>
            </a:r>
          </a:p>
          <a:p>
            <a:pPr lvl="1"/>
            <a:r>
              <a:rPr lang="en-US" sz="2400" dirty="0"/>
              <a:t>Investigate ways to incorporate more refined bicycle/pedestrian screening data and telematics data</a:t>
            </a:r>
          </a:p>
          <a:p>
            <a:pPr lvl="1"/>
            <a:r>
              <a:rPr lang="en-US" sz="2400" dirty="0"/>
              <a:t>Continue to coordinate with other divisions on data integration and use cases</a:t>
            </a:r>
          </a:p>
          <a:p>
            <a:pPr lvl="2"/>
            <a:r>
              <a:rPr lang="en-US" sz="2000" dirty="0"/>
              <a:t>Local program uses, HSIP support</a:t>
            </a:r>
          </a:p>
          <a:p>
            <a:pPr marL="457200" lvl="1" indent="0">
              <a:buNone/>
            </a:pPr>
            <a:endParaRPr lang="en-US" sz="2400" dirty="0"/>
          </a:p>
          <a:p>
            <a:pPr lvl="2"/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75F335AF-57B8-FD4E-4B00-2D93A21428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070" y="6205731"/>
            <a:ext cx="1728304" cy="56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89F77-007A-181E-13F5-9E2C958E5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BACDA4-57B3-77ED-9E1F-B207852902A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2715" y="1426029"/>
            <a:ext cx="10601961" cy="422429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Current SHSP:</a:t>
            </a:r>
          </a:p>
          <a:p>
            <a:r>
              <a:rPr lang="en-US" sz="2800" dirty="0"/>
              <a:t>11 Emphasis Areas</a:t>
            </a:r>
          </a:p>
          <a:p>
            <a:pPr lvl="1"/>
            <a:r>
              <a:rPr lang="en-US" sz="2400" dirty="0"/>
              <a:t>76 tasks</a:t>
            </a:r>
          </a:p>
          <a:p>
            <a:r>
              <a:rPr lang="en-US" sz="2800" dirty="0"/>
              <a:t>Lacks data visualization</a:t>
            </a:r>
          </a:p>
          <a:p>
            <a:r>
              <a:rPr lang="en-US" sz="2800" dirty="0"/>
              <a:t>Lacks implementation</a:t>
            </a:r>
          </a:p>
          <a:p>
            <a:pPr marL="0" indent="0">
              <a:buNone/>
            </a:pPr>
            <a:r>
              <a:rPr lang="en-US" sz="2800" dirty="0"/>
              <a:t>Current dashboard:</a:t>
            </a:r>
          </a:p>
          <a:p>
            <a:r>
              <a:rPr lang="en-US" sz="2800" dirty="0"/>
              <a:t>Used for HSIP reporting</a:t>
            </a:r>
          </a:p>
          <a:p>
            <a:r>
              <a:rPr lang="en-US" sz="2800" dirty="0"/>
              <a:t>Crash and person level</a:t>
            </a:r>
          </a:p>
          <a:p>
            <a:pPr lvl="2"/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5FE8F7CB-F8D6-2810-41FC-B5B8F7AC3A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070" y="6205731"/>
            <a:ext cx="1728304" cy="5646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69D0D7-4CEE-370F-F1AD-A798565BA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0"/>
            <a:ext cx="10972800" cy="1426029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WisDOT’s Goals: SHSP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700DB7-C7A5-40DC-7773-B24C8F29F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648" y="1333226"/>
            <a:ext cx="8524351" cy="462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5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5EF97-C23B-4996-F79D-9DD27506B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200533-0901-9FD8-084A-1987637841E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52715" y="1426029"/>
            <a:ext cx="10601961" cy="4224294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SHSP Update:</a:t>
            </a:r>
          </a:p>
          <a:p>
            <a:r>
              <a:rPr lang="en-US" sz="2800" dirty="0"/>
              <a:t>12 Emphasis Areas (EAs)</a:t>
            </a:r>
          </a:p>
          <a:p>
            <a:r>
              <a:rPr lang="en-US" sz="2800" dirty="0"/>
              <a:t>New dashboards</a:t>
            </a:r>
          </a:p>
          <a:p>
            <a:pPr lvl="1"/>
            <a:r>
              <a:rPr lang="en-US" sz="2400" dirty="0"/>
              <a:t>Compare EAs </a:t>
            </a:r>
          </a:p>
          <a:p>
            <a:pPr lvl="1"/>
            <a:r>
              <a:rPr lang="en-US" sz="2400" dirty="0"/>
              <a:t>Support implementation</a:t>
            </a:r>
          </a:p>
          <a:p>
            <a:pPr lvl="2"/>
            <a:r>
              <a:rPr lang="en-US" sz="2000" dirty="0"/>
              <a:t>Utilize reporting function</a:t>
            </a:r>
          </a:p>
          <a:p>
            <a:pPr lvl="1"/>
            <a:r>
              <a:rPr lang="en-US" sz="2400" dirty="0"/>
              <a:t>Gauge performance </a:t>
            </a:r>
          </a:p>
          <a:p>
            <a:pPr marL="457200" lvl="1" indent="0">
              <a:buNone/>
            </a:pPr>
            <a:r>
              <a:rPr lang="en-US" sz="2400" dirty="0"/>
              <a:t>over SHSP lifecycle</a:t>
            </a:r>
          </a:p>
          <a:p>
            <a:pPr marL="457200" lvl="1" indent="0">
              <a:buNone/>
            </a:pPr>
            <a:endParaRPr lang="en-US" sz="2400" dirty="0"/>
          </a:p>
          <a:p>
            <a:pPr lvl="2"/>
            <a:endParaRPr lang="en-US" sz="20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1AED6F1D-8D9F-A623-E485-DA8ED32C3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070" y="6205731"/>
            <a:ext cx="1728304" cy="56461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6922A07-4CAC-C1F0-C131-4DFF232A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0"/>
            <a:ext cx="10972800" cy="1426029"/>
          </a:xfrm>
        </p:spPr>
        <p:txBody>
          <a:bodyPr/>
          <a:lstStyle/>
          <a:p>
            <a:pPr>
              <a:lnSpc>
                <a:spcPts val="4800"/>
              </a:lnSpc>
            </a:pPr>
            <a:r>
              <a:rPr lang="en-US" sz="4800" dirty="0"/>
              <a:t>WisDOT’s Goals: SHSP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08EEAC-3FCB-4042-F720-D1F6F3920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546" y="1426029"/>
            <a:ext cx="8220828" cy="422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7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Title slide - blue - option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le slide - gray - op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itle slide - gray - option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itle slide - gray - option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itle slide - gray - option 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Widescreen gra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blank gra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1990152A8FD44AADA441BD7500FE3B" ma:contentTypeVersion="28" ma:contentTypeDescription="Create a new document." ma:contentTypeScope="" ma:versionID="d29257676aadda113a5edef5b788ea75">
  <xsd:schema xmlns:xsd="http://www.w3.org/2001/XMLSchema" xmlns:xs="http://www.w3.org/2001/XMLSchema" xmlns:p="http://schemas.microsoft.com/office/2006/metadata/properties" xmlns:ns1="http://schemas.microsoft.com/sharepoint/v3" xmlns:ns2="7d342aa1-059c-4e84-8b26-50d0fb93f078" xmlns:ns3="077c9a81-7f24-4f5d-afa4-e4d444f2c472" targetNamespace="http://schemas.microsoft.com/office/2006/metadata/properties" ma:root="true" ma:fieldsID="0d2c575db60039889bb46ceab250b398" ns1:_="" ns2:_="" ns3:_="">
    <xsd:import namespace="http://schemas.microsoft.com/sharepoint/v3"/>
    <xsd:import namespace="7d342aa1-059c-4e84-8b26-50d0fb93f078"/>
    <xsd:import namespace="077c9a81-7f24-4f5d-afa4-e4d444f2c47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AuthorName"/>
                <xsd:element ref="ns2:Owner"/>
                <xsd:element ref="ns3:WisDOTDivision"/>
                <xsd:element ref="ns2:Bureau" minOccurs="0"/>
                <xsd:element ref="ns2:Section" minOccurs="0"/>
                <xsd:element ref="ns2:MediaServiceMetadata" minOccurs="0"/>
                <xsd:element ref="ns2:MediaServiceFastMetadata" minOccurs="0"/>
                <xsd:element ref="ns2:b2204f22ec054d2b8f06b5b6e15fafc8" minOccurs="0"/>
                <xsd:element ref="ns3:ccda7c41e9984a0494c5436c3276f9ec" minOccurs="0"/>
                <xsd:element ref="ns3:TaxCatchAll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2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 ma:readOnly="false">
      <xsd:simpleType>
        <xsd:restriction base="dms:Unknown"/>
      </xsd:simpleType>
    </xsd:element>
    <xsd:element name="PublishingExpirationDate" ma:index="3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42aa1-059c-4e84-8b26-50d0fb93f078" elementFormDefault="qualified">
    <xsd:import namespace="http://schemas.microsoft.com/office/2006/documentManagement/types"/>
    <xsd:import namespace="http://schemas.microsoft.com/office/infopath/2007/PartnerControls"/>
    <xsd:element name="AuthorName" ma:index="4" ma:displayName="Author Name" ma:list="UserInfo" ma:SharePointGroup="0" ma:internalName="AuthorName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wner" ma:index="5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ureau" ma:index="7" nillable="true" ma:displayName="Bureau" ma:format="Dropdown" ma:internalName="Bureau" ma:readOnly="false">
      <xsd:simpleType>
        <xsd:union memberTypes="dms:Text">
          <xsd:simpleType>
            <xsd:restriction base="dms:Choice">
              <xsd:enumeration value="Business Services (BBS)"/>
              <xsd:enumeration value="Financial Management (BFM)"/>
              <xsd:enumeration value="Information Technology Services (BITS)"/>
              <xsd:enumeration value="General Counsel"/>
              <xsd:enumeration value="Management and Budget"/>
              <xsd:enumeration value="Public Affairs"/>
              <xsd:enumeration value="Administrator's Office (AO)"/>
              <xsd:enumeration value="Driver services"/>
              <xsd:enumeration value="Field Services"/>
              <xsd:enumeration value="Vehicle Services"/>
              <xsd:enumeration value="Superintendent's Office"/>
              <xsd:enumeration value="Field Operations"/>
              <xsd:enumeration value="Support Services"/>
              <xsd:enumeration value="Transportation Safety"/>
              <xsd:enumeration value="Aeronautics"/>
              <xsd:enumeration value="Planning and Economic Development"/>
              <xsd:enumeration value="State Highway Programs"/>
              <xsd:enumeration value="Transit, Local Roads, Railroads and Harbors"/>
              <xsd:enumeration value="Highway Maintenance"/>
              <xsd:enumeration value="Project Development"/>
              <xsd:enumeration value="Structures"/>
              <xsd:enumeration value="Technical Services"/>
              <xsd:enumeration value="Traffic Operations"/>
              <xsd:enumeration value="OBOEC"/>
              <xsd:enumeration value="North Central Region"/>
              <xsd:enumeration value="Northeast Region"/>
              <xsd:enumeration value="Northwest Region"/>
              <xsd:enumeration value="Southeast Region"/>
              <xsd:enumeration value="Southwest Region"/>
            </xsd:restriction>
          </xsd:simpleType>
        </xsd:union>
      </xsd:simpleType>
    </xsd:element>
    <xsd:element name="Section" ma:index="8" nillable="true" ma:displayName="Section" ma:internalName="Section" ma:readOnly="false">
      <xsd:simpleType>
        <xsd:restriction base="dms:Text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b2204f22ec054d2b8f06b5b6e15fafc8" ma:index="15" ma:taxonomy="true" ma:internalName="b2204f22ec054d2b8f06b5b6e15fafc8" ma:taxonomyFieldName="MyDOTNavigation" ma:displayName="MyDOT Navigation" ma:readOnly="false" ma:fieldId="{b2204f22-ec05-4d2b-8f06-b5b6e15fafc8}" ma:sspId="352c067e-633e-4f6a-86d3-fef86e6ec05c" ma:termSetId="132fe56b-f8a1-4e52-a3ee-de5bf3f9aa2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7c9a81-7f24-4f5d-afa4-e4d444f2c472" elementFormDefault="qualified">
    <xsd:import namespace="http://schemas.microsoft.com/office/2006/documentManagement/types"/>
    <xsd:import namespace="http://schemas.microsoft.com/office/infopath/2007/PartnerControls"/>
    <xsd:element name="WisDOTDivision" ma:index="6" ma:displayName="WisDOT Division" ma:description="WisDOT Divisions" ma:format="Dropdown" ma:internalName="WisDOTDivision" ma:readOnly="false">
      <xsd:simpleType>
        <xsd:restriction base="dms:Choice">
          <xsd:enumeration value="DBM"/>
          <xsd:enumeration value="Exec"/>
          <xsd:enumeration value="DMV"/>
          <xsd:enumeration value="DSP"/>
          <xsd:enumeration value="DTIM"/>
          <xsd:enumeration value="DTSD"/>
          <xsd:enumeration value="DPM-HR1"/>
        </xsd:restriction>
      </xsd:simpleType>
    </xsd:element>
    <xsd:element name="ccda7c41e9984a0494c5436c3276f9ec" ma:index="16" nillable="true" ma:displayName="MyDOTKeywords_0" ma:hidden="true" ma:internalName="ccda7c41e9984a0494c5436c3276f9ec" ma:readOnly="false">
      <xsd:simpleType>
        <xsd:restriction base="dms:Note"/>
      </xsd:simpleType>
    </xsd:element>
    <xsd:element name="TaxCatchAll" ma:index="21" nillable="true" ma:displayName="Taxonomy Catch All Column" ma:hidden="true" ma:list="{a1e9a1c2-3def-44b5-8760-b7578e2067bb}" ma:internalName="TaxCatchAll" ma:showField="CatchAllData" ma:web="077c9a81-7f24-4f5d-afa4-e4d444f2c4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2204f22ec054d2b8f06b5b6e15fafc8 xmlns="7d342aa1-059c-4e84-8b26-50d0fb93f078">
      <Terms xmlns="http://schemas.microsoft.com/office/infopath/2007/PartnerControls">
        <TermInfo xmlns="http://schemas.microsoft.com/office/infopath/2007/PartnerControls">
          <TermName xmlns="http://schemas.microsoft.com/office/infopath/2007/PartnerControls">Forms, TAMs and Documents</TermName>
          <TermId xmlns="http://schemas.microsoft.com/office/infopath/2007/PartnerControls">627cc5b7-e4be-4e64-a1b6-713fb58cd8c3</TermId>
        </TermInfo>
      </Terms>
    </b2204f22ec054d2b8f06b5b6e15fafc8>
    <Owner xmlns="7d342aa1-059c-4e84-8b26-50d0fb93f078">
      <UserInfo>
        <DisplayName>Little, Wanda L - DOT</DisplayName>
        <AccountId>540</AccountId>
        <AccountType/>
      </UserInfo>
    </Owner>
    <ccda7c41e9984a0494c5436c3276f9ec xmlns="077c9a81-7f24-4f5d-afa4-e4d444f2c472">Power Point|91c5ccfe-5412-4d60-ad95-adf113dd6163</ccda7c41e9984a0494c5436c3276f9ec>
    <TaxCatchAll xmlns="077c9a81-7f24-4f5d-afa4-e4d444f2c472">
      <Value>365</Value>
      <Value>308</Value>
    </TaxCatchAll>
    <AuthorName xmlns="7d342aa1-059c-4e84-8b26-50d0fb93f078">
      <UserInfo>
        <DisplayName>Little, Wanda L - DOT</DisplayName>
        <AccountId>540</AccountId>
        <AccountType/>
      </UserInfo>
    </AuthorName>
    <PublishingExpirationDate xmlns="http://schemas.microsoft.com/sharepoint/v3" xsi:nil="true"/>
    <Bureau xmlns="7d342aa1-059c-4e84-8b26-50d0fb93f078">Public Affairs</Bureau>
    <PublishingStartDate xmlns="http://schemas.microsoft.com/sharepoint/v3" xsi:nil="true"/>
    <Section xmlns="7d342aa1-059c-4e84-8b26-50d0fb93f078" xsi:nil="true"/>
    <WisDOTDivision xmlns="077c9a81-7f24-4f5d-afa4-e4d444f2c472">Exec</WisDOTDivision>
  </documentManagement>
</p:properties>
</file>

<file path=customXml/itemProps1.xml><?xml version="1.0" encoding="utf-8"?>
<ds:datastoreItem xmlns:ds="http://schemas.openxmlformats.org/officeDocument/2006/customXml" ds:itemID="{24424ADE-72B8-4F23-9254-69AD05BBBE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d342aa1-059c-4e84-8b26-50d0fb93f078"/>
    <ds:schemaRef ds:uri="077c9a81-7f24-4f5d-afa4-e4d444f2c4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B04C44-2D50-429B-A09E-905FE0722D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98C0E6-5184-45C1-BA84-4B4270C9ED43}">
  <ds:schemaRefs>
    <ds:schemaRef ds:uri="http://purl.org/dc/dcmitype/"/>
    <ds:schemaRef ds:uri="http://schemas.microsoft.com/office/2006/documentManagement/types"/>
    <ds:schemaRef ds:uri="7d342aa1-059c-4e84-8b26-50d0fb93f078"/>
    <ds:schemaRef ds:uri="http://purl.org/dc/elements/1.1/"/>
    <ds:schemaRef ds:uri="077c9a81-7f24-4f5d-afa4-e4d444f2c472"/>
    <ds:schemaRef ds:uri="http://purl.org/dc/terms/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13253</TotalTime>
  <Words>507</Words>
  <Application>Microsoft Office PowerPoint</Application>
  <PresentationFormat>Widescreen</PresentationFormat>
  <Paragraphs>129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Arial Narrow</vt:lpstr>
      <vt:lpstr>Calibri</vt:lpstr>
      <vt:lpstr>Wingdings</vt:lpstr>
      <vt:lpstr>1_Title slide - blue - option 4</vt:lpstr>
      <vt:lpstr>blank blue</vt:lpstr>
      <vt:lpstr>Title slide - gray - option 1</vt:lpstr>
      <vt:lpstr>Title slide - gray - option 2</vt:lpstr>
      <vt:lpstr>Title slide - gray - option 3</vt:lpstr>
      <vt:lpstr>Title slide - gray - option 4</vt:lpstr>
      <vt:lpstr>Widescreen gray</vt:lpstr>
      <vt:lpstr>blank gray</vt:lpstr>
      <vt:lpstr>PowerPoint Presentation</vt:lpstr>
      <vt:lpstr>What is an EBR?</vt:lpstr>
      <vt:lpstr>WisDOT’s Approach</vt:lpstr>
      <vt:lpstr>WisDOT’s Approach</vt:lpstr>
      <vt:lpstr>WisDOT’s Approach</vt:lpstr>
      <vt:lpstr>WisDOT’s Approach</vt:lpstr>
      <vt:lpstr>WisDOT’s Goals</vt:lpstr>
      <vt:lpstr>WisDOT’s Goals: SHSP</vt:lpstr>
      <vt:lpstr>WisDOT’s Goals: SHSP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WisDOT PowerPoint Presentation Template</dc:title>
  <dc:creator>KIRKPATRICK, MARY K</dc:creator>
  <cp:lastModifiedBy>Brugman, Daniel J - DOT</cp:lastModifiedBy>
  <cp:revision>925</cp:revision>
  <cp:lastPrinted>2017-04-24T18:33:41Z</cp:lastPrinted>
  <dcterms:created xsi:type="dcterms:W3CDTF">2017-03-24T16:34:12Z</dcterms:created>
  <dcterms:modified xsi:type="dcterms:W3CDTF">2026-09-09T03:11:40Z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0x010100541990152A8FD44AADA441BD7500FE3B</vt:lpwstr>
  </property>
  <property fmtid="{D5CDD505-2E9C-101B-9397-08002B2CF9AE}" pid="3" name="MyDOTNavigation">
    <vt:lpwstr>365;#Forms, TAMs and Documents|627cc5b7-e4be-4e64-a1b6-713fb58cd8c3</vt:lpwstr>
  </property>
  <property fmtid="{D5CDD505-2E9C-101B-9397-08002B2CF9AE}" pid="4" name="MyDOTKeywords">
    <vt:lpwstr>308;#Power Point|91c5ccfe-5412-4d60-ad95-adf113dd6163</vt:lpwstr>
  </property>
</Properties>
</file>